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77" r:id="rId2"/>
    <p:sldId id="278" r:id="rId3"/>
    <p:sldId id="279" r:id="rId4"/>
    <p:sldId id="280" r:id="rId5"/>
    <p:sldId id="259" r:id="rId6"/>
    <p:sldId id="260" r:id="rId7"/>
    <p:sldId id="261" r:id="rId8"/>
    <p:sldId id="262" r:id="rId9"/>
    <p:sldId id="263" r:id="rId10"/>
    <p:sldId id="264" r:id="rId11"/>
    <p:sldId id="265" r:id="rId12"/>
    <p:sldId id="266" r:id="rId13"/>
    <p:sldId id="267" r:id="rId14"/>
    <p:sldId id="256" r:id="rId15"/>
    <p:sldId id="257" r:id="rId16"/>
    <p:sldId id="258" r:id="rId17"/>
    <p:sldId id="281" r:id="rId18"/>
    <p:sldId id="268" r:id="rId19"/>
    <p:sldId id="270" r:id="rId20"/>
    <p:sldId id="272" r:id="rId21"/>
    <p:sldId id="271" r:id="rId22"/>
    <p:sldId id="274" r:id="rId23"/>
    <p:sldId id="273" r:id="rId24"/>
    <p:sldId id="275" r:id="rId25"/>
    <p:sldId id="269" r:id="rId26"/>
    <p:sldId id="276"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9" d="100"/>
          <a:sy n="89" d="100"/>
        </p:scale>
        <p:origin x="2064" y="10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b0cf1f3b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b0cf1f3b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3805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7638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089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9659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080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655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723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0cf1f3b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0cf1f3b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b0cf1f3bd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b0cf1f3bd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0cf1f3bd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0cf1f3bd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b0cf1f3bd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b0cf1f3bd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b0cf1f3bd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b0cf1f3bd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0cf1f3bd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0cf1f3bd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0cf1f3bd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0cf1f3bd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0cf1f3bd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0cf1f3bd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20AA3-FF12-F549-AB32-816CB136101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EF18FA9-11EA-834E-88F3-970A3259E70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90F04A3-E32C-B842-B66C-516E56B90AB5}"/>
              </a:ext>
            </a:extLst>
          </p:cNvPr>
          <p:cNvSpPr>
            <a:spLocks noGrp="1"/>
          </p:cNvSpPr>
          <p:nvPr>
            <p:ph type="dt" sz="half" idx="10"/>
          </p:nvPr>
        </p:nvSpPr>
        <p:spPr/>
        <p:txBody>
          <a:bodyPr/>
          <a:lstStyle/>
          <a:p>
            <a:fld id="{4792A904-532F-9342-BB70-5458F82D8AA0}" type="datetimeFigureOut">
              <a:rPr kumimoji="1" lang="zh-CN" altLang="en-US" smtClean="0"/>
              <a:t>2020/12/13</a:t>
            </a:fld>
            <a:endParaRPr kumimoji="1" lang="zh-CN" altLang="en-US"/>
          </a:p>
        </p:txBody>
      </p:sp>
      <p:sp>
        <p:nvSpPr>
          <p:cNvPr id="5" name="页脚占位符 4">
            <a:extLst>
              <a:ext uri="{FF2B5EF4-FFF2-40B4-BE49-F238E27FC236}">
                <a16:creationId xmlns:a16="http://schemas.microsoft.com/office/drawing/2014/main" id="{264BF94F-8E00-9243-8D97-6638A231931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13C067-9ACB-6146-BD79-657AB8E2C103}"/>
              </a:ext>
            </a:extLst>
          </p:cNvPr>
          <p:cNvSpPr>
            <a:spLocks noGrp="1"/>
          </p:cNvSpPr>
          <p:nvPr>
            <p:ph type="sldNum" sz="quarter" idx="12"/>
          </p:nvPr>
        </p:nvSpPr>
        <p:spPr/>
        <p:txBody>
          <a:bodyPr/>
          <a:lstStyle/>
          <a:p>
            <a:fld id="{1D3E700B-64FE-EB49-896D-C49F8E2C0CF9}" type="slidenum">
              <a:rPr kumimoji="1" lang="zh-CN" altLang="en-US" smtClean="0"/>
              <a:t>‹#›</a:t>
            </a:fld>
            <a:endParaRPr kumimoji="1" lang="zh-CN" altLang="en-US"/>
          </a:p>
        </p:txBody>
      </p:sp>
    </p:spTree>
    <p:extLst>
      <p:ext uri="{BB962C8B-B14F-4D97-AF65-F5344CB8AC3E}">
        <p14:creationId xmlns:p14="http://schemas.microsoft.com/office/powerpoint/2010/main" val="314515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2F0D3-B42F-434D-B5D5-4337B6BEA73D}"/>
              </a:ext>
            </a:extLst>
          </p:cNvPr>
          <p:cNvSpPr>
            <a:spLocks noGrp="1"/>
          </p:cNvSpPr>
          <p:nvPr>
            <p:ph type="ctrTitle"/>
          </p:nvPr>
        </p:nvSpPr>
        <p:spPr>
          <a:xfrm>
            <a:off x="1143000" y="0"/>
            <a:ext cx="6858000" cy="1790700"/>
          </a:xfrm>
        </p:spPr>
        <p:txBody>
          <a:bodyPr/>
          <a:lstStyle/>
          <a:p>
            <a:r>
              <a:rPr lang="en-US" altLang="zh-CN" b="1" dirty="0">
                <a:latin typeface="微软雅黑" panose="020B0503020204020204" pitchFamily="34" charset="-122"/>
                <a:ea typeface="微软雅黑" panose="020B0503020204020204" pitchFamily="34" charset="-122"/>
              </a:rPr>
              <a:t>MATH6380P Project 2</a:t>
            </a:r>
            <a:endParaRPr lang="zh-CN" altLang="en-US" b="1"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9F39E7ED-5AB0-4365-A53A-AC332EF0205E}"/>
              </a:ext>
            </a:extLst>
          </p:cNvPr>
          <p:cNvSpPr>
            <a:spLocks noGrp="1"/>
          </p:cNvSpPr>
          <p:nvPr>
            <p:ph type="subTitle" idx="1"/>
          </p:nvPr>
        </p:nvSpPr>
        <p:spPr>
          <a:xfrm>
            <a:off x="0" y="1966198"/>
            <a:ext cx="9144000" cy="605552"/>
          </a:xfrm>
        </p:spPr>
        <p:txBody>
          <a:bodyPr/>
          <a:lstStyle/>
          <a:p>
            <a:r>
              <a:rPr lang="en-US" altLang="zh-CN" dirty="0"/>
              <a:t>                            </a:t>
            </a:r>
            <a:r>
              <a:rPr lang="en-US" altLang="zh-CN" sz="2700" dirty="0">
                <a:latin typeface="Arial" panose="020B0604020202020204" pitchFamily="34" charset="0"/>
                <a:cs typeface="Arial" panose="020B0604020202020204" pitchFamily="34" charset="0"/>
              </a:rPr>
              <a:t>—— Image Classification of Semiconductors</a:t>
            </a:r>
            <a:endParaRPr lang="zh-CN" altLang="en-US" sz="27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CA9CD01-9F06-407E-B763-1797E06B080F}"/>
              </a:ext>
            </a:extLst>
          </p:cNvPr>
          <p:cNvSpPr txBox="1"/>
          <p:nvPr/>
        </p:nvSpPr>
        <p:spPr>
          <a:xfrm>
            <a:off x="0" y="2747249"/>
            <a:ext cx="9144000" cy="1477328"/>
          </a:xfrm>
          <a:prstGeom prst="rect">
            <a:avLst/>
          </a:prstGeom>
          <a:no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Team members:</a:t>
            </a:r>
          </a:p>
          <a:p>
            <a:pPr algn="ctr"/>
            <a:r>
              <a:rPr lang="en-US" altLang="zh-CN" sz="1800" dirty="0">
                <a:latin typeface="Times New Roman" panose="02020603050405020304" pitchFamily="18" charset="0"/>
                <a:cs typeface="Times New Roman" panose="02020603050405020304" pitchFamily="18" charset="0"/>
              </a:rPr>
              <a:t>                        Hao He</a:t>
            </a:r>
          </a:p>
          <a:p>
            <a:pPr algn="ctr"/>
            <a:r>
              <a:rPr lang="en-US" altLang="zh-CN" sz="1800" dirty="0">
                <a:latin typeface="Times New Roman" panose="02020603050405020304" pitchFamily="18" charset="0"/>
                <a:cs typeface="Times New Roman" panose="02020603050405020304" pitchFamily="18" charset="0"/>
              </a:rPr>
              <a:t>                          Yue Guo</a:t>
            </a:r>
          </a:p>
          <a:p>
            <a:pPr algn="ctr"/>
            <a:r>
              <a:rPr lang="en-US" altLang="zh-CN" sz="1800" dirty="0">
                <a:latin typeface="Times New Roman" panose="02020603050405020304" pitchFamily="18" charset="0"/>
                <a:cs typeface="Times New Roman" panose="02020603050405020304" pitchFamily="18" charset="0"/>
              </a:rPr>
              <a:t>                        He Cao</a:t>
            </a:r>
          </a:p>
          <a:p>
            <a:pPr algn="ctr"/>
            <a:r>
              <a:rPr lang="en-US" altLang="zh-CN" sz="1800" dirty="0">
                <a:latin typeface="Times New Roman" panose="02020603050405020304" pitchFamily="18" charset="0"/>
                <a:cs typeface="Times New Roman" panose="02020603050405020304" pitchFamily="18" charset="0"/>
              </a:rPr>
              <a:t>                                 Haoyi Cheng</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25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Stacked Pooling</a:t>
            </a:r>
            <a:endParaRPr/>
          </a:p>
        </p:txBody>
      </p:sp>
      <p:pic>
        <p:nvPicPr>
          <p:cNvPr id="117" name="Google Shape;117;p21"/>
          <p:cNvPicPr preferRelativeResize="0"/>
          <p:nvPr/>
        </p:nvPicPr>
        <p:blipFill>
          <a:blip r:embed="rId3">
            <a:alphaModFix/>
          </a:blip>
          <a:stretch>
            <a:fillRect/>
          </a:stretch>
        </p:blipFill>
        <p:spPr>
          <a:xfrm>
            <a:off x="199375" y="2398152"/>
            <a:ext cx="7410201" cy="2592576"/>
          </a:xfrm>
          <a:prstGeom prst="rect">
            <a:avLst/>
          </a:prstGeom>
          <a:noFill/>
          <a:ln>
            <a:noFill/>
          </a:ln>
        </p:spPr>
      </p:pic>
      <p:cxnSp>
        <p:nvCxnSpPr>
          <p:cNvPr id="118" name="Google Shape;118;p21"/>
          <p:cNvCxnSpPr/>
          <p:nvPr/>
        </p:nvCxnSpPr>
        <p:spPr>
          <a:xfrm rot="10800000" flipH="1">
            <a:off x="3123675" y="1745725"/>
            <a:ext cx="2066700" cy="876900"/>
          </a:xfrm>
          <a:prstGeom prst="straightConnector1">
            <a:avLst/>
          </a:prstGeom>
          <a:noFill/>
          <a:ln w="9525" cap="flat" cmpd="sng">
            <a:solidFill>
              <a:srgbClr val="FF0000"/>
            </a:solidFill>
            <a:prstDash val="solid"/>
            <a:round/>
            <a:headEnd type="none" w="med" len="med"/>
            <a:tailEnd type="triangle" w="med" len="med"/>
          </a:ln>
        </p:spPr>
      </p:cxnSp>
      <p:sp>
        <p:nvSpPr>
          <p:cNvPr id="119" name="Google Shape;119;p21"/>
          <p:cNvSpPr/>
          <p:nvPr/>
        </p:nvSpPr>
        <p:spPr>
          <a:xfrm>
            <a:off x="258350" y="2622625"/>
            <a:ext cx="3570000" cy="696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p:nvPr/>
        </p:nvSpPr>
        <p:spPr>
          <a:xfrm>
            <a:off x="5347050" y="1268250"/>
            <a:ext cx="2974800" cy="7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 have 2048 * 2 features passed to downstream tasks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Refinement</a:t>
            </a:r>
            <a:endParaRPr/>
          </a:p>
        </p:txBody>
      </p:sp>
      <p:sp>
        <p:nvSpPr>
          <p:cNvPr id="126" name="Google Shape;126;p22"/>
          <p:cNvSpPr txBox="1"/>
          <p:nvPr/>
        </p:nvSpPr>
        <p:spPr>
          <a:xfrm>
            <a:off x="501050" y="1260425"/>
            <a:ext cx="6889200" cy="3264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Batchwise oversampling using weighted Pytorch Dataloader</a:t>
            </a:r>
            <a:endParaRPr/>
          </a:p>
          <a:p>
            <a:pPr marL="457200" lvl="0" indent="-317500" algn="l" rtl="0">
              <a:spcBef>
                <a:spcPts val="1000"/>
              </a:spcBef>
              <a:spcAft>
                <a:spcPts val="0"/>
              </a:spcAft>
              <a:buSzPts val="1400"/>
              <a:buChar char="●"/>
            </a:pPr>
            <a:r>
              <a:rPr lang="en"/>
              <a:t>Random flip vertically and horizontally</a:t>
            </a:r>
            <a:endParaRPr/>
          </a:p>
          <a:p>
            <a:pPr marL="457200" lvl="0" indent="-317500" algn="l" rtl="0">
              <a:spcBef>
                <a:spcPts val="1000"/>
              </a:spcBef>
              <a:spcAft>
                <a:spcPts val="0"/>
              </a:spcAft>
              <a:buSzPts val="1400"/>
              <a:buChar char="●"/>
            </a:pPr>
            <a:r>
              <a:rPr lang="en"/>
              <a:t>Rotating image by 10 degree</a:t>
            </a:r>
            <a:endParaRPr/>
          </a:p>
          <a:p>
            <a:pPr marL="457200" lvl="0" indent="-317500" algn="l" rtl="0">
              <a:spcBef>
                <a:spcPts val="1000"/>
              </a:spcBef>
              <a:spcAft>
                <a:spcPts val="0"/>
              </a:spcAft>
              <a:buSzPts val="1400"/>
              <a:buChar char="●"/>
            </a:pPr>
            <a:r>
              <a:rPr lang="en"/>
              <a:t>Zooming the image by 1.1</a:t>
            </a:r>
            <a:endParaRPr/>
          </a:p>
          <a:p>
            <a:pPr marL="457200" lvl="0" indent="-317500" algn="l" rtl="0">
              <a:spcBef>
                <a:spcPts val="1000"/>
              </a:spcBef>
              <a:spcAft>
                <a:spcPts val="0"/>
              </a:spcAft>
              <a:buSzPts val="1400"/>
              <a:buChar char="●"/>
            </a:pPr>
            <a:r>
              <a:rPr lang="en"/>
              <a:t>Increase image contrast and lighting by 0.2</a:t>
            </a:r>
            <a:endParaRPr/>
          </a:p>
          <a:p>
            <a:pPr marL="457200" lvl="0" indent="-317500" algn="l" rtl="0">
              <a:spcBef>
                <a:spcPts val="1000"/>
              </a:spcBef>
              <a:spcAft>
                <a:spcPts val="0"/>
              </a:spcAft>
              <a:buSzPts val="1400"/>
              <a:buChar char="●"/>
            </a:pPr>
            <a:r>
              <a:rPr lang="en"/>
              <a:t>Apply perspective warping by 0.2</a:t>
            </a:r>
            <a:endParaRPr/>
          </a:p>
          <a:p>
            <a:pPr marL="457200" lvl="0" indent="-317500" algn="l" rtl="0">
              <a:spcBef>
                <a:spcPts val="1000"/>
              </a:spcBef>
              <a:spcAft>
                <a:spcPts val="1000"/>
              </a:spcAft>
              <a:buSzPts val="1400"/>
              <a:buChar char="●"/>
            </a:pPr>
            <a:r>
              <a:rPr lang="en"/>
              <a:t>Label Smoothing CrossEntropy Loss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Refinement</a:t>
            </a:r>
            <a:endParaRPr/>
          </a:p>
        </p:txBody>
      </p:sp>
      <p:pic>
        <p:nvPicPr>
          <p:cNvPr id="132" name="Google Shape;132;p23"/>
          <p:cNvPicPr preferRelativeResize="0"/>
          <p:nvPr/>
        </p:nvPicPr>
        <p:blipFill>
          <a:blip r:embed="rId3">
            <a:alphaModFix/>
          </a:blip>
          <a:stretch>
            <a:fillRect/>
          </a:stretch>
        </p:blipFill>
        <p:spPr>
          <a:xfrm>
            <a:off x="233425" y="1827625"/>
            <a:ext cx="5481575" cy="1945950"/>
          </a:xfrm>
          <a:prstGeom prst="rect">
            <a:avLst/>
          </a:prstGeom>
          <a:noFill/>
          <a:ln>
            <a:noFill/>
          </a:ln>
        </p:spPr>
      </p:pic>
      <p:sp>
        <p:nvSpPr>
          <p:cNvPr id="133" name="Google Shape;133;p23"/>
          <p:cNvSpPr txBox="1"/>
          <p:nvPr/>
        </p:nvSpPr>
        <p:spPr>
          <a:xfrm>
            <a:off x="1432675" y="4102275"/>
            <a:ext cx="2379900" cy="7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Progressive Resizing</a:t>
            </a:r>
            <a:endParaRPr/>
          </a:p>
        </p:txBody>
      </p:sp>
      <p:sp>
        <p:nvSpPr>
          <p:cNvPr id="134" name="Google Shape;134;p23"/>
          <p:cNvSpPr txBox="1"/>
          <p:nvPr/>
        </p:nvSpPr>
        <p:spPr>
          <a:xfrm>
            <a:off x="5918550" y="2035475"/>
            <a:ext cx="3029700" cy="23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 create domain specific models, reduce overfitting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Refinement </a:t>
            </a:r>
            <a:endParaRPr/>
          </a:p>
        </p:txBody>
      </p:sp>
      <p:sp>
        <p:nvSpPr>
          <p:cNvPr id="140" name="Google Shape;140;p24"/>
          <p:cNvSpPr/>
          <p:nvPr/>
        </p:nvSpPr>
        <p:spPr>
          <a:xfrm>
            <a:off x="790700" y="2308450"/>
            <a:ext cx="1518900" cy="32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4"/>
          <p:cNvSpPr txBox="1"/>
          <p:nvPr/>
        </p:nvSpPr>
        <p:spPr>
          <a:xfrm>
            <a:off x="845500" y="2279225"/>
            <a:ext cx="1424700" cy="2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Freeze Body</a:t>
            </a:r>
            <a:endParaRPr/>
          </a:p>
        </p:txBody>
      </p:sp>
      <p:sp>
        <p:nvSpPr>
          <p:cNvPr id="142" name="Google Shape;142;p24"/>
          <p:cNvSpPr/>
          <p:nvPr/>
        </p:nvSpPr>
        <p:spPr>
          <a:xfrm>
            <a:off x="798400" y="2860350"/>
            <a:ext cx="1518900" cy="32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4"/>
          <p:cNvSpPr txBox="1"/>
          <p:nvPr/>
        </p:nvSpPr>
        <p:spPr>
          <a:xfrm>
            <a:off x="929400" y="2831125"/>
            <a:ext cx="1424700" cy="24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Fine-tuning</a:t>
            </a:r>
            <a:endParaRPr/>
          </a:p>
        </p:txBody>
      </p:sp>
      <p:sp>
        <p:nvSpPr>
          <p:cNvPr id="144" name="Google Shape;144;p24"/>
          <p:cNvSpPr/>
          <p:nvPr/>
        </p:nvSpPr>
        <p:spPr>
          <a:xfrm>
            <a:off x="508875" y="1909175"/>
            <a:ext cx="2192100" cy="1808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p:nvPr/>
        </p:nvSpPr>
        <p:spPr>
          <a:xfrm>
            <a:off x="735900" y="3883075"/>
            <a:ext cx="1573800" cy="7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Two Stage Training</a:t>
            </a:r>
            <a:endParaRPr/>
          </a:p>
        </p:txBody>
      </p:sp>
      <p:pic>
        <p:nvPicPr>
          <p:cNvPr id="146" name="Google Shape;146;p24"/>
          <p:cNvPicPr preferRelativeResize="0"/>
          <p:nvPr/>
        </p:nvPicPr>
        <p:blipFill>
          <a:blip r:embed="rId3">
            <a:alphaModFix/>
          </a:blip>
          <a:stretch>
            <a:fillRect/>
          </a:stretch>
        </p:blipFill>
        <p:spPr>
          <a:xfrm>
            <a:off x="4254725" y="1771650"/>
            <a:ext cx="3727118" cy="2361650"/>
          </a:xfrm>
          <a:prstGeom prst="rect">
            <a:avLst/>
          </a:prstGeom>
          <a:noFill/>
          <a:ln>
            <a:noFill/>
          </a:ln>
        </p:spPr>
      </p:pic>
      <p:sp>
        <p:nvSpPr>
          <p:cNvPr id="147" name="Google Shape;147;p24"/>
          <p:cNvSpPr txBox="1"/>
          <p:nvPr/>
        </p:nvSpPr>
        <p:spPr>
          <a:xfrm>
            <a:off x="5143500" y="4243200"/>
            <a:ext cx="2192100" cy="3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Cosine Learning Rate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8868DEA-D957-1E4D-BFD1-3D655A1AEFBA}"/>
              </a:ext>
            </a:extLst>
          </p:cNvPr>
          <p:cNvSpPr txBox="1"/>
          <p:nvPr/>
        </p:nvSpPr>
        <p:spPr>
          <a:xfrm>
            <a:off x="774700" y="1058334"/>
            <a:ext cx="7001933" cy="2585323"/>
          </a:xfrm>
          <a:prstGeom prst="rect">
            <a:avLst/>
          </a:prstGeom>
          <a:noFill/>
        </p:spPr>
        <p:txBody>
          <a:bodyPr wrap="square" rtlCol="0">
            <a:spAutoFit/>
          </a:bodyPr>
          <a:lstStyle/>
          <a:p>
            <a:r>
              <a:rPr kumimoji="1" lang="en-US" altLang="zh-CN" sz="2100" dirty="0"/>
              <a:t>Ensemble modeling: </a:t>
            </a:r>
          </a:p>
          <a:p>
            <a:endParaRPr kumimoji="1" lang="en-US" altLang="zh-CN" sz="2100" dirty="0"/>
          </a:p>
          <a:p>
            <a:pPr marL="600075" lvl="1" indent="-257175">
              <a:buFont typeface="Wingdings" pitchFamily="2" charset="2"/>
              <a:buChar char="Ø"/>
            </a:pPr>
            <a:r>
              <a:rPr lang="en-US" altLang="zh-CN" sz="1500" dirty="0"/>
              <a:t>A</a:t>
            </a:r>
            <a:r>
              <a:rPr lang="zh-CN" altLang="en-US" sz="1500" dirty="0"/>
              <a:t> process where multiple diverse models are created to predict an outcome</a:t>
            </a:r>
            <a:r>
              <a:rPr lang="en-US" altLang="zh-CN" sz="1500" dirty="0"/>
              <a:t>.</a:t>
            </a:r>
          </a:p>
          <a:p>
            <a:pPr marL="900113" lvl="2" indent="-214313">
              <a:buFont typeface="Wingdings" pitchFamily="2" charset="2"/>
              <a:buChar char="l"/>
            </a:pPr>
            <a:r>
              <a:rPr kumimoji="1" lang="en-US" altLang="zh-CN" sz="1500" dirty="0"/>
              <a:t>By using many different modeling algorithms</a:t>
            </a:r>
          </a:p>
          <a:p>
            <a:pPr marL="900113" lvl="2" indent="-214313">
              <a:buFont typeface="Wingdings" pitchFamily="2" charset="2"/>
              <a:buChar char="l"/>
            </a:pPr>
            <a:r>
              <a:rPr kumimoji="1" lang="en-US" altLang="zh-CN" sz="1500" dirty="0"/>
              <a:t>By using different training datasets</a:t>
            </a:r>
          </a:p>
          <a:p>
            <a:pPr marL="900113" lvl="2" indent="-214313">
              <a:buFont typeface="Wingdings" pitchFamily="2" charset="2"/>
              <a:buChar char="Ø"/>
            </a:pPr>
            <a:endParaRPr kumimoji="1" lang="en-US" altLang="zh-CN" sz="1500" dirty="0"/>
          </a:p>
          <a:p>
            <a:pPr marL="600075" lvl="1" indent="-257175">
              <a:buFont typeface="Wingdings" pitchFamily="2" charset="2"/>
              <a:buChar char="Ø"/>
            </a:pPr>
            <a:r>
              <a:rPr kumimoji="1" lang="en-US" altLang="zh-CN" sz="1500" dirty="0"/>
              <a:t>Aggregate the prediction of each base models and results in one final prediction for the unseen test data.</a:t>
            </a:r>
          </a:p>
          <a:p>
            <a:pPr marL="942975" lvl="2" indent="-257175">
              <a:buFont typeface="Wingdings" pitchFamily="2" charset="2"/>
              <a:buChar char="l"/>
            </a:pPr>
            <a:r>
              <a:rPr kumimoji="1" lang="en-US" altLang="zh-CN" sz="1500" dirty="0"/>
              <a:t>Simplest way: Average the results </a:t>
            </a:r>
          </a:p>
        </p:txBody>
      </p:sp>
    </p:spTree>
    <p:extLst>
      <p:ext uri="{BB962C8B-B14F-4D97-AF65-F5344CB8AC3E}">
        <p14:creationId xmlns:p14="http://schemas.microsoft.com/office/powerpoint/2010/main" val="99736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3641C06-92D2-C447-AD65-8188B505558D}"/>
              </a:ext>
            </a:extLst>
          </p:cNvPr>
          <p:cNvSpPr/>
          <p:nvPr/>
        </p:nvSpPr>
        <p:spPr>
          <a:xfrm>
            <a:off x="584199" y="988105"/>
            <a:ext cx="6942668" cy="2423740"/>
          </a:xfrm>
          <a:prstGeom prst="rect">
            <a:avLst/>
          </a:prstGeom>
        </p:spPr>
        <p:txBody>
          <a:bodyPr wrap="square">
            <a:spAutoFit/>
          </a:bodyPr>
          <a:lstStyle/>
          <a:p>
            <a:pPr lvl="1"/>
            <a:r>
              <a:rPr kumimoji="1" lang="en-US" altLang="zh-CN" sz="2100" dirty="0"/>
              <a:t>Motivation: </a:t>
            </a:r>
            <a:r>
              <a:rPr kumimoji="1" lang="en-US" altLang="zh-CN" sz="1500" dirty="0"/>
              <a:t>Reduce the generalization error of the prediction</a:t>
            </a:r>
          </a:p>
          <a:p>
            <a:pPr lvl="1"/>
            <a:endParaRPr kumimoji="1" lang="en-US" altLang="zh-CN" sz="1050" dirty="0"/>
          </a:p>
          <a:p>
            <a:pPr marL="900113" lvl="2" indent="-214313">
              <a:buFont typeface="Arial" panose="020B0604020202020204" pitchFamily="34" charset="0"/>
              <a:buChar char="•"/>
            </a:pPr>
            <a:r>
              <a:rPr kumimoji="1" lang="en-US" altLang="zh-CN" sz="1500" dirty="0"/>
              <a:t>Single NN are nonlinear and have a high variance, since it usually learns via a stochastic training algorithms</a:t>
            </a:r>
          </a:p>
          <a:p>
            <a:pPr marL="900113" lvl="2" indent="-214313">
              <a:buFont typeface="Arial" panose="020B0604020202020204" pitchFamily="34" charset="0"/>
              <a:buChar char="•"/>
            </a:pPr>
            <a:endParaRPr kumimoji="1" lang="en-US" altLang="zh-CN" sz="1500" dirty="0"/>
          </a:p>
          <a:p>
            <a:pPr marL="900113" lvl="2" indent="-214313">
              <a:buFont typeface="Arial" panose="020B0604020202020204" pitchFamily="34" charset="0"/>
              <a:buChar char="•"/>
            </a:pPr>
            <a:r>
              <a:rPr kumimoji="1" lang="en-US" altLang="zh-CN" sz="1500" dirty="0"/>
              <a:t>Combine multiple models will add a bias, which will be offset with the variance of the NN</a:t>
            </a:r>
          </a:p>
          <a:p>
            <a:pPr marL="1243013" lvl="3" indent="-214313">
              <a:buFont typeface="Wingdings" pitchFamily="2" charset="2"/>
              <a:buChar char="Ø"/>
            </a:pPr>
            <a:r>
              <a:rPr kumimoji="1" lang="en-US" altLang="zh-CN" sz="1500" dirty="0"/>
              <a:t>The model's prediction will not be sensitive to the details of training data, the choice of training scheme and the contingency of a single training run.</a:t>
            </a:r>
          </a:p>
        </p:txBody>
      </p:sp>
    </p:spTree>
    <p:extLst>
      <p:ext uri="{BB962C8B-B14F-4D97-AF65-F5344CB8AC3E}">
        <p14:creationId xmlns:p14="http://schemas.microsoft.com/office/powerpoint/2010/main" val="317722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240F46-60D0-8B4B-B5BA-146745F6728F}"/>
              </a:ext>
            </a:extLst>
          </p:cNvPr>
          <p:cNvSpPr/>
          <p:nvPr/>
        </p:nvSpPr>
        <p:spPr>
          <a:xfrm>
            <a:off x="812800" y="1387681"/>
            <a:ext cx="6688667" cy="2169825"/>
          </a:xfrm>
          <a:prstGeom prst="rect">
            <a:avLst/>
          </a:prstGeom>
        </p:spPr>
        <p:txBody>
          <a:bodyPr wrap="square">
            <a:spAutoFit/>
          </a:bodyPr>
          <a:lstStyle/>
          <a:p>
            <a:pPr marL="257175" indent="-257175">
              <a:buFont typeface="+mj-lt"/>
              <a:buAutoNum type="arabicPeriod"/>
            </a:pPr>
            <a:r>
              <a:rPr lang="en-US" altLang="zh-CN" sz="1500" dirty="0"/>
              <a:t>Choose</a:t>
            </a:r>
            <a:r>
              <a:rPr lang="zh-CN" altLang="en-US" sz="1500" dirty="0"/>
              <a:t> 5 different base models, including </a:t>
            </a:r>
            <a:r>
              <a:rPr lang="zh-CN" altLang="en-US" sz="1500" b="1" dirty="0"/>
              <a:t>ResNet50</a:t>
            </a:r>
            <a:r>
              <a:rPr lang="zh-CN" altLang="en-US" sz="1500" dirty="0"/>
              <a:t>, </a:t>
            </a:r>
            <a:r>
              <a:rPr lang="zh-CN" altLang="en-US" sz="1500" b="1" dirty="0"/>
              <a:t>ResNet34</a:t>
            </a:r>
            <a:r>
              <a:rPr lang="zh-CN" altLang="en-US" sz="1500" dirty="0"/>
              <a:t>, </a:t>
            </a:r>
            <a:r>
              <a:rPr lang="zh-CN" altLang="en-US" sz="1500" b="1" dirty="0"/>
              <a:t>DenseNet121</a:t>
            </a:r>
            <a:r>
              <a:rPr lang="zh-CN" altLang="en-US" sz="1500" dirty="0"/>
              <a:t>, </a:t>
            </a:r>
            <a:r>
              <a:rPr lang="zh-CN" altLang="en-US" sz="1500" b="1" dirty="0"/>
              <a:t>DenseNet169</a:t>
            </a:r>
            <a:r>
              <a:rPr lang="zh-CN" altLang="en-US" sz="1500" dirty="0"/>
              <a:t>,and traditional famous network </a:t>
            </a:r>
            <a:r>
              <a:rPr lang="zh-CN" altLang="en-US" sz="1500" b="1" dirty="0"/>
              <a:t>AlexNet</a:t>
            </a:r>
            <a:r>
              <a:rPr lang="zh-CN" altLang="en-US" sz="1500" dirty="0"/>
              <a:t>.</a:t>
            </a:r>
            <a:endParaRPr lang="en-US" altLang="zh-CN" sz="1500" dirty="0"/>
          </a:p>
          <a:p>
            <a:pPr marL="257175" indent="-257175">
              <a:buFont typeface="+mj-lt"/>
              <a:buAutoNum type="arabicPeriod"/>
            </a:pPr>
            <a:endParaRPr lang="en-US" altLang="zh-CN" sz="1500" dirty="0"/>
          </a:p>
          <a:p>
            <a:pPr marL="257175" indent="-257175">
              <a:buFont typeface="+mj-lt"/>
              <a:buAutoNum type="arabicPeriod"/>
            </a:pPr>
            <a:r>
              <a:rPr lang="zh-CN" altLang="en-US" sz="1500" dirty="0"/>
              <a:t>We trained the five models separately using same training schemes, such as setting same learning rate and fixed epoch number</a:t>
            </a:r>
            <a:r>
              <a:rPr lang="en-US" altLang="zh-CN" sz="1500" dirty="0"/>
              <a:t>(5).</a:t>
            </a:r>
          </a:p>
          <a:p>
            <a:pPr marL="257175" indent="-257175">
              <a:buFont typeface="+mj-lt"/>
              <a:buAutoNum type="arabicPeriod"/>
            </a:pPr>
            <a:endParaRPr lang="en-US" altLang="zh-CN" sz="1500" dirty="0"/>
          </a:p>
          <a:p>
            <a:pPr marL="257175" indent="-257175">
              <a:buFont typeface="+mj-lt"/>
              <a:buAutoNum type="arabicPeriod"/>
            </a:pPr>
            <a:r>
              <a:rPr lang="zh-CN" altLang="en-US" sz="1500" dirty="0"/>
              <a:t>Then according to each network's performance on test data, we manually design different combinations and average the predictions of componential networks to make the final prediction. </a:t>
            </a:r>
          </a:p>
        </p:txBody>
      </p:sp>
      <p:sp>
        <p:nvSpPr>
          <p:cNvPr id="5" name="文本框 4">
            <a:extLst>
              <a:ext uri="{FF2B5EF4-FFF2-40B4-BE49-F238E27FC236}">
                <a16:creationId xmlns:a16="http://schemas.microsoft.com/office/drawing/2014/main" id="{5BFF7BEB-3932-064F-869F-22719CB4C9D1}"/>
              </a:ext>
            </a:extLst>
          </p:cNvPr>
          <p:cNvSpPr txBox="1"/>
          <p:nvPr/>
        </p:nvSpPr>
        <p:spPr>
          <a:xfrm>
            <a:off x="745067" y="618067"/>
            <a:ext cx="1619354" cy="415498"/>
          </a:xfrm>
          <a:prstGeom prst="rect">
            <a:avLst/>
          </a:prstGeom>
          <a:noFill/>
        </p:spPr>
        <p:txBody>
          <a:bodyPr wrap="none" rtlCol="0">
            <a:spAutoFit/>
          </a:bodyPr>
          <a:lstStyle/>
          <a:p>
            <a:r>
              <a:rPr kumimoji="1" lang="en-US" altLang="zh-CN" sz="2100" dirty="0"/>
              <a:t>Experiment:</a:t>
            </a:r>
            <a:endParaRPr kumimoji="1" lang="zh-CN" altLang="en-US" sz="2100" dirty="0"/>
          </a:p>
        </p:txBody>
      </p:sp>
    </p:spTree>
    <p:extLst>
      <p:ext uri="{BB962C8B-B14F-4D97-AF65-F5344CB8AC3E}">
        <p14:creationId xmlns:p14="http://schemas.microsoft.com/office/powerpoint/2010/main" val="1559786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23C0EC1D-5E27-7549-B6A7-39490373F714}"/>
              </a:ext>
            </a:extLst>
          </p:cNvPr>
          <p:cNvPicPr>
            <a:picLocks noChangeAspect="1"/>
          </p:cNvPicPr>
          <p:nvPr/>
        </p:nvPicPr>
        <p:blipFill>
          <a:blip r:embed="rId2"/>
          <a:stretch>
            <a:fillRect/>
          </a:stretch>
        </p:blipFill>
        <p:spPr>
          <a:xfrm>
            <a:off x="2039938" y="637116"/>
            <a:ext cx="4174597" cy="2385484"/>
          </a:xfrm>
          <a:prstGeom prst="rect">
            <a:avLst/>
          </a:prstGeom>
        </p:spPr>
      </p:pic>
      <p:sp>
        <p:nvSpPr>
          <p:cNvPr id="6" name="矩形 5">
            <a:extLst>
              <a:ext uri="{FF2B5EF4-FFF2-40B4-BE49-F238E27FC236}">
                <a16:creationId xmlns:a16="http://schemas.microsoft.com/office/drawing/2014/main" id="{F0CC020B-1082-B94F-BC4F-D24EDAD7D1BD}"/>
              </a:ext>
            </a:extLst>
          </p:cNvPr>
          <p:cNvSpPr/>
          <p:nvPr/>
        </p:nvSpPr>
        <p:spPr>
          <a:xfrm>
            <a:off x="948267" y="3317702"/>
            <a:ext cx="7382933" cy="1061829"/>
          </a:xfrm>
          <a:prstGeom prst="rect">
            <a:avLst/>
          </a:prstGeom>
        </p:spPr>
        <p:txBody>
          <a:bodyPr wrap="square">
            <a:spAutoFit/>
          </a:bodyPr>
          <a:lstStyle/>
          <a:p>
            <a:pPr marL="257175" indent="-257175">
              <a:buFont typeface="+mj-lt"/>
              <a:buAutoNum type="arabicPeriod"/>
            </a:pPr>
            <a:r>
              <a:rPr lang="en-US" altLang="zh-CN" sz="1050" dirty="0"/>
              <a:t>W</a:t>
            </a:r>
            <a:r>
              <a:rPr lang="zh-CN" altLang="en-US" sz="1050" dirty="0"/>
              <a:t>e observed that the ensemble methods can effectively reduce the variance of single model and can achieve a higher performance than any single model.</a:t>
            </a:r>
            <a:r>
              <a:rPr lang="en-US" altLang="zh-CN" sz="1050" dirty="0"/>
              <a:t> </a:t>
            </a:r>
          </a:p>
          <a:p>
            <a:pPr marL="257175" indent="-257175">
              <a:buFont typeface="+mj-lt"/>
              <a:buAutoNum type="arabicPeriod"/>
            </a:pPr>
            <a:endParaRPr lang="en-US" altLang="zh-CN" sz="1050" dirty="0"/>
          </a:p>
          <a:p>
            <a:pPr marL="257175" indent="-257175">
              <a:buFont typeface="+mj-lt"/>
              <a:buAutoNum type="arabicPeriod"/>
            </a:pPr>
            <a:r>
              <a:rPr lang="en" altLang="zh-CN" sz="1050" dirty="0"/>
              <a:t>Some networks are older and have simpler structures than ResNet50, can be defined as weaker classifiers. But our ensemble experiment results still prove the ensemble methods can gain better classification accuracy than any single model. </a:t>
            </a:r>
            <a:endParaRPr lang="zh-CN" altLang="en-US" sz="1050" dirty="0"/>
          </a:p>
        </p:txBody>
      </p:sp>
    </p:spTree>
    <p:extLst>
      <p:ext uri="{BB962C8B-B14F-4D97-AF65-F5344CB8AC3E}">
        <p14:creationId xmlns:p14="http://schemas.microsoft.com/office/powerpoint/2010/main" val="265878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52475"/>
            <a:ext cx="8520600" cy="1083519"/>
          </a:xfrm>
        </p:spPr>
        <p:txBody>
          <a:bodyPr/>
          <a:lstStyle/>
          <a:p>
            <a:r>
              <a:rPr lang="en-US" dirty="0"/>
              <a:t>Our baseline model (ResNet50) achieves the AUC Score of 0.99608.</a:t>
            </a:r>
          </a:p>
        </p:txBody>
      </p:sp>
      <p:pic>
        <p:nvPicPr>
          <p:cNvPr id="6" name="图片 5">
            <a:extLst>
              <a:ext uri="{FF2B5EF4-FFF2-40B4-BE49-F238E27FC236}">
                <a16:creationId xmlns:a16="http://schemas.microsoft.com/office/drawing/2014/main" id="{BFC041ED-3E24-4C99-A112-E2AB62BD9F3B}"/>
              </a:ext>
            </a:extLst>
          </p:cNvPr>
          <p:cNvPicPr>
            <a:picLocks noChangeAspect="1"/>
          </p:cNvPicPr>
          <p:nvPr/>
        </p:nvPicPr>
        <p:blipFill>
          <a:blip r:embed="rId3"/>
          <a:stretch>
            <a:fillRect/>
          </a:stretch>
        </p:blipFill>
        <p:spPr>
          <a:xfrm>
            <a:off x="2152245" y="2732347"/>
            <a:ext cx="4494473" cy="2411153"/>
          </a:xfrm>
          <a:prstGeom prst="rect">
            <a:avLst/>
          </a:prstGeom>
        </p:spPr>
      </p:pic>
      <p:sp>
        <p:nvSpPr>
          <p:cNvPr id="10" name="文本框 9">
            <a:extLst>
              <a:ext uri="{FF2B5EF4-FFF2-40B4-BE49-F238E27FC236}">
                <a16:creationId xmlns:a16="http://schemas.microsoft.com/office/drawing/2014/main" id="{A7E5F184-0CD2-4E46-AA10-E7AF634C7814}"/>
              </a:ext>
            </a:extLst>
          </p:cNvPr>
          <p:cNvSpPr txBox="1"/>
          <p:nvPr/>
        </p:nvSpPr>
        <p:spPr>
          <a:xfrm>
            <a:off x="3310167" y="2494774"/>
            <a:ext cx="2178627" cy="307777"/>
          </a:xfrm>
          <a:prstGeom prst="rect">
            <a:avLst/>
          </a:prstGeom>
          <a:noFill/>
        </p:spPr>
        <p:txBody>
          <a:bodyPr wrap="square">
            <a:spAutoFit/>
          </a:bodyPr>
          <a:lstStyle/>
          <a:p>
            <a:r>
              <a:rPr lang="en-US" dirty="0">
                <a:solidFill>
                  <a:schemeClr val="dk2"/>
                </a:solidFill>
              </a:rPr>
              <a:t>Table 2. Overall Result</a:t>
            </a:r>
          </a:p>
        </p:txBody>
      </p:sp>
    </p:spTree>
    <p:extLst>
      <p:ext uri="{BB962C8B-B14F-4D97-AF65-F5344CB8AC3E}">
        <p14:creationId xmlns:p14="http://schemas.microsoft.com/office/powerpoint/2010/main" val="336466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52475"/>
            <a:ext cx="8520600" cy="1083519"/>
          </a:xfrm>
        </p:spPr>
        <p:txBody>
          <a:bodyPr/>
          <a:lstStyle/>
          <a:p>
            <a:r>
              <a:rPr lang="en-US" dirty="0"/>
              <a:t>Our baseline model (ResNet50) achieves the AUC Score of 0.99608.</a:t>
            </a:r>
          </a:p>
          <a:p>
            <a:r>
              <a:rPr lang="en-US" dirty="0"/>
              <a:t>The best single model is achieved by EfficientNet-b7 (AUC 0.99750).</a:t>
            </a:r>
          </a:p>
        </p:txBody>
      </p:sp>
      <p:pic>
        <p:nvPicPr>
          <p:cNvPr id="6" name="图片 5">
            <a:extLst>
              <a:ext uri="{FF2B5EF4-FFF2-40B4-BE49-F238E27FC236}">
                <a16:creationId xmlns:a16="http://schemas.microsoft.com/office/drawing/2014/main" id="{BFC041ED-3E24-4C99-A112-E2AB62BD9F3B}"/>
              </a:ext>
            </a:extLst>
          </p:cNvPr>
          <p:cNvPicPr>
            <a:picLocks noChangeAspect="1"/>
          </p:cNvPicPr>
          <p:nvPr/>
        </p:nvPicPr>
        <p:blipFill>
          <a:blip r:embed="rId3"/>
          <a:stretch>
            <a:fillRect/>
          </a:stretch>
        </p:blipFill>
        <p:spPr>
          <a:xfrm>
            <a:off x="2152245" y="2732347"/>
            <a:ext cx="4494473" cy="2411153"/>
          </a:xfrm>
          <a:prstGeom prst="rect">
            <a:avLst/>
          </a:prstGeom>
        </p:spPr>
      </p:pic>
      <p:sp>
        <p:nvSpPr>
          <p:cNvPr id="10" name="文本框 9">
            <a:extLst>
              <a:ext uri="{FF2B5EF4-FFF2-40B4-BE49-F238E27FC236}">
                <a16:creationId xmlns:a16="http://schemas.microsoft.com/office/drawing/2014/main" id="{A7E5F184-0CD2-4E46-AA10-E7AF634C7814}"/>
              </a:ext>
            </a:extLst>
          </p:cNvPr>
          <p:cNvSpPr txBox="1"/>
          <p:nvPr/>
        </p:nvSpPr>
        <p:spPr>
          <a:xfrm>
            <a:off x="3310167" y="2494774"/>
            <a:ext cx="2178627" cy="307777"/>
          </a:xfrm>
          <a:prstGeom prst="rect">
            <a:avLst/>
          </a:prstGeom>
          <a:noFill/>
        </p:spPr>
        <p:txBody>
          <a:bodyPr wrap="square">
            <a:spAutoFit/>
          </a:bodyPr>
          <a:lstStyle/>
          <a:p>
            <a:r>
              <a:rPr lang="en-US" dirty="0">
                <a:solidFill>
                  <a:schemeClr val="dk2"/>
                </a:solidFill>
              </a:rPr>
              <a:t>Table 2. Overall Result</a:t>
            </a:r>
          </a:p>
        </p:txBody>
      </p:sp>
    </p:spTree>
    <p:extLst>
      <p:ext uri="{BB962C8B-B14F-4D97-AF65-F5344CB8AC3E}">
        <p14:creationId xmlns:p14="http://schemas.microsoft.com/office/powerpoint/2010/main" val="2886918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BEAC944-A99A-47B1-A047-65FCD07F9338}"/>
              </a:ext>
            </a:extLst>
          </p:cNvPr>
          <p:cNvSpPr txBox="1"/>
          <p:nvPr/>
        </p:nvSpPr>
        <p:spPr>
          <a:xfrm>
            <a:off x="784860" y="830581"/>
            <a:ext cx="5006340" cy="507831"/>
          </a:xfrm>
          <a:prstGeom prst="rect">
            <a:avLst/>
          </a:prstGeom>
          <a:noFill/>
        </p:spPr>
        <p:txBody>
          <a:bodyPr wrap="square" rtlCol="0">
            <a:spAutoFit/>
          </a:bodyPr>
          <a:lstStyle/>
          <a:p>
            <a:r>
              <a:rPr lang="en-US" altLang="zh-CN" sz="2700" b="1">
                <a:latin typeface="Arial" panose="020B0604020202020204" pitchFamily="34" charset="0"/>
                <a:cs typeface="Arial" panose="020B0604020202020204" pitchFamily="34" charset="0"/>
              </a:rPr>
              <a:t>Contents</a:t>
            </a:r>
            <a:endParaRPr lang="zh-CN" altLang="en-US" sz="27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A64FBD1-7606-49AD-86FA-E4375362850F}"/>
              </a:ext>
            </a:extLst>
          </p:cNvPr>
          <p:cNvSpPr txBox="1"/>
          <p:nvPr/>
        </p:nvSpPr>
        <p:spPr>
          <a:xfrm>
            <a:off x="2567940" y="1661161"/>
            <a:ext cx="6446520" cy="2354491"/>
          </a:xfrm>
          <a:prstGeom prst="rect">
            <a:avLst/>
          </a:prstGeom>
          <a:noFill/>
        </p:spPr>
        <p:txBody>
          <a:bodyPr wrap="square" rtlCol="0">
            <a:spAutoFit/>
          </a:bodyPr>
          <a:lstStyle/>
          <a:p>
            <a:pPr marL="214313" indent="-214313" algn="just">
              <a:buFont typeface="Wingdings" panose="05000000000000000000" pitchFamily="2" charset="2"/>
              <a:buChar char="Ø"/>
            </a:pPr>
            <a:r>
              <a:rPr lang="en-US" altLang="zh-CN" sz="2100" dirty="0">
                <a:latin typeface="Times New Roman" panose="02020603050405020304" pitchFamily="18" charset="0"/>
                <a:cs typeface="Times New Roman" panose="02020603050405020304" pitchFamily="18" charset="0"/>
              </a:rPr>
              <a:t>Background &amp; Introduction</a:t>
            </a:r>
          </a:p>
          <a:p>
            <a:pPr marL="214313" indent="-214313" algn="just">
              <a:buFont typeface="Wingdings" panose="05000000000000000000" pitchFamily="2" charset="2"/>
              <a:buChar char="Ø"/>
            </a:pPr>
            <a:endParaRPr lang="en-US" altLang="zh-CN" sz="2100" dirty="0">
              <a:latin typeface="Times New Roman" panose="02020603050405020304" pitchFamily="18" charset="0"/>
              <a:cs typeface="Times New Roman" panose="02020603050405020304" pitchFamily="18" charset="0"/>
            </a:endParaRPr>
          </a:p>
          <a:p>
            <a:pPr marL="214313" indent="-214313" algn="just">
              <a:buFont typeface="Wingdings" panose="05000000000000000000" pitchFamily="2" charset="2"/>
              <a:buChar char="Ø"/>
            </a:pPr>
            <a:r>
              <a:rPr lang="en-US" altLang="zh-CN" sz="2100" dirty="0">
                <a:latin typeface="Times New Roman" panose="02020603050405020304" pitchFamily="18" charset="0"/>
                <a:cs typeface="Times New Roman" panose="02020603050405020304" pitchFamily="18" charset="0"/>
              </a:rPr>
              <a:t>Dataset Description</a:t>
            </a:r>
          </a:p>
          <a:p>
            <a:pPr algn="just"/>
            <a:endParaRPr lang="en-US" altLang="zh-CN" sz="2100" dirty="0">
              <a:latin typeface="Times New Roman" panose="02020603050405020304" pitchFamily="18" charset="0"/>
              <a:cs typeface="Times New Roman" panose="02020603050405020304" pitchFamily="18" charset="0"/>
            </a:endParaRPr>
          </a:p>
          <a:p>
            <a:pPr marL="214313" indent="-214313" algn="just">
              <a:buFont typeface="Wingdings" panose="05000000000000000000" pitchFamily="2" charset="2"/>
              <a:buChar char="Ø"/>
            </a:pPr>
            <a:r>
              <a:rPr lang="en-US" altLang="zh-CN" sz="2100" dirty="0">
                <a:latin typeface="Times New Roman" panose="02020603050405020304" pitchFamily="18" charset="0"/>
                <a:cs typeface="Times New Roman" panose="02020603050405020304" pitchFamily="18" charset="0"/>
              </a:rPr>
              <a:t>Model</a:t>
            </a:r>
          </a:p>
          <a:p>
            <a:pPr marL="214313" indent="-214313" algn="just">
              <a:buFont typeface="Wingdings" panose="05000000000000000000" pitchFamily="2" charset="2"/>
              <a:buChar char="Ø"/>
            </a:pPr>
            <a:endParaRPr lang="en-US" altLang="zh-CN" sz="2100" dirty="0">
              <a:latin typeface="Times New Roman" panose="02020603050405020304" pitchFamily="18" charset="0"/>
              <a:cs typeface="Times New Roman" panose="02020603050405020304" pitchFamily="18" charset="0"/>
            </a:endParaRPr>
          </a:p>
          <a:p>
            <a:pPr marL="214313" indent="-214313" algn="just">
              <a:buFont typeface="Wingdings" panose="05000000000000000000" pitchFamily="2" charset="2"/>
              <a:buChar char="Ø"/>
            </a:pPr>
            <a:r>
              <a:rPr lang="en-US" altLang="zh-CN" sz="2100" dirty="0">
                <a:latin typeface="Times New Roman" panose="02020603050405020304" pitchFamily="18" charset="0"/>
                <a:cs typeface="Times New Roman" panose="02020603050405020304" pitchFamily="18" charset="0"/>
              </a:rPr>
              <a:t>Experimental</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Results</a:t>
            </a: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&amp; Analysis</a:t>
            </a:r>
          </a:p>
        </p:txBody>
      </p:sp>
    </p:spTree>
    <p:extLst>
      <p:ext uri="{BB962C8B-B14F-4D97-AF65-F5344CB8AC3E}">
        <p14:creationId xmlns:p14="http://schemas.microsoft.com/office/powerpoint/2010/main" val="118517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52475"/>
            <a:ext cx="8520600" cy="1083519"/>
          </a:xfrm>
        </p:spPr>
        <p:txBody>
          <a:bodyPr/>
          <a:lstStyle/>
          <a:p>
            <a:r>
              <a:rPr lang="en-US" dirty="0"/>
              <a:t>Our baseline model (ResNet50) achieves the AUC Score of 0.99608.</a:t>
            </a:r>
          </a:p>
          <a:p>
            <a:r>
              <a:rPr lang="en-US" dirty="0"/>
              <a:t>The best single model is achieve by EfficientNet-b7 (AUC 0.99750).</a:t>
            </a:r>
          </a:p>
          <a:p>
            <a:r>
              <a:rPr lang="en-US" dirty="0"/>
              <a:t>The best model is the ensemble of Resnet50+DensenNet121+DenseNet169+EfficientNet-b5+EfficientNet-b7</a:t>
            </a:r>
          </a:p>
          <a:p>
            <a:pPr marL="114300" indent="0">
              <a:buNone/>
            </a:pPr>
            <a:r>
              <a:rPr lang="en-US" dirty="0"/>
              <a:t> </a:t>
            </a:r>
          </a:p>
          <a:p>
            <a:endParaRPr lang="en-US" dirty="0"/>
          </a:p>
        </p:txBody>
      </p:sp>
      <p:pic>
        <p:nvPicPr>
          <p:cNvPr id="6" name="图片 5">
            <a:extLst>
              <a:ext uri="{FF2B5EF4-FFF2-40B4-BE49-F238E27FC236}">
                <a16:creationId xmlns:a16="http://schemas.microsoft.com/office/drawing/2014/main" id="{BFC041ED-3E24-4C99-A112-E2AB62BD9F3B}"/>
              </a:ext>
            </a:extLst>
          </p:cNvPr>
          <p:cNvPicPr>
            <a:picLocks noChangeAspect="1"/>
          </p:cNvPicPr>
          <p:nvPr/>
        </p:nvPicPr>
        <p:blipFill>
          <a:blip r:embed="rId3"/>
          <a:stretch>
            <a:fillRect/>
          </a:stretch>
        </p:blipFill>
        <p:spPr>
          <a:xfrm>
            <a:off x="2152245" y="2732347"/>
            <a:ext cx="4494473" cy="2411153"/>
          </a:xfrm>
          <a:prstGeom prst="rect">
            <a:avLst/>
          </a:prstGeom>
        </p:spPr>
      </p:pic>
      <p:sp>
        <p:nvSpPr>
          <p:cNvPr id="10" name="文本框 9">
            <a:extLst>
              <a:ext uri="{FF2B5EF4-FFF2-40B4-BE49-F238E27FC236}">
                <a16:creationId xmlns:a16="http://schemas.microsoft.com/office/drawing/2014/main" id="{A7E5F184-0CD2-4E46-AA10-E7AF634C7814}"/>
              </a:ext>
            </a:extLst>
          </p:cNvPr>
          <p:cNvSpPr txBox="1"/>
          <p:nvPr/>
        </p:nvSpPr>
        <p:spPr>
          <a:xfrm>
            <a:off x="3310167" y="2494774"/>
            <a:ext cx="2178627" cy="307777"/>
          </a:xfrm>
          <a:prstGeom prst="rect">
            <a:avLst/>
          </a:prstGeom>
          <a:noFill/>
        </p:spPr>
        <p:txBody>
          <a:bodyPr wrap="square">
            <a:spAutoFit/>
          </a:bodyPr>
          <a:lstStyle/>
          <a:p>
            <a:r>
              <a:rPr lang="en-US" dirty="0">
                <a:solidFill>
                  <a:schemeClr val="dk2"/>
                </a:solidFill>
              </a:rPr>
              <a:t>Table 2. Overall Result</a:t>
            </a:r>
          </a:p>
        </p:txBody>
      </p:sp>
    </p:spTree>
    <p:extLst>
      <p:ext uri="{BB962C8B-B14F-4D97-AF65-F5344CB8AC3E}">
        <p14:creationId xmlns:p14="http://schemas.microsoft.com/office/powerpoint/2010/main" val="1964108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52475"/>
            <a:ext cx="8520600" cy="1083519"/>
          </a:xfrm>
        </p:spPr>
        <p:txBody>
          <a:bodyPr/>
          <a:lstStyle/>
          <a:p>
            <a:r>
              <a:rPr lang="en-US" sz="1600" dirty="0"/>
              <a:t>This result is ranked No.1 in the learderboard at the time of this report is done!</a:t>
            </a:r>
          </a:p>
        </p:txBody>
      </p:sp>
      <p:pic>
        <p:nvPicPr>
          <p:cNvPr id="5" name="图片 4">
            <a:extLst>
              <a:ext uri="{FF2B5EF4-FFF2-40B4-BE49-F238E27FC236}">
                <a16:creationId xmlns:a16="http://schemas.microsoft.com/office/drawing/2014/main" id="{CC25EE43-944B-4752-AEDB-1B7BDEFEA915}"/>
              </a:ext>
            </a:extLst>
          </p:cNvPr>
          <p:cNvPicPr>
            <a:picLocks noChangeAspect="1"/>
          </p:cNvPicPr>
          <p:nvPr/>
        </p:nvPicPr>
        <p:blipFill>
          <a:blip r:embed="rId3"/>
          <a:stretch>
            <a:fillRect/>
          </a:stretch>
        </p:blipFill>
        <p:spPr>
          <a:xfrm>
            <a:off x="1298837" y="2725597"/>
            <a:ext cx="6746578" cy="1265428"/>
          </a:xfrm>
          <a:prstGeom prst="rect">
            <a:avLst/>
          </a:prstGeom>
        </p:spPr>
      </p:pic>
      <p:sp>
        <p:nvSpPr>
          <p:cNvPr id="9" name="文本框 8">
            <a:extLst>
              <a:ext uri="{FF2B5EF4-FFF2-40B4-BE49-F238E27FC236}">
                <a16:creationId xmlns:a16="http://schemas.microsoft.com/office/drawing/2014/main" id="{9FC4A50D-9B35-4A25-B866-7F3706E6BF08}"/>
              </a:ext>
            </a:extLst>
          </p:cNvPr>
          <p:cNvSpPr txBox="1"/>
          <p:nvPr/>
        </p:nvSpPr>
        <p:spPr>
          <a:xfrm>
            <a:off x="3511515" y="4063088"/>
            <a:ext cx="4572000" cy="307777"/>
          </a:xfrm>
          <a:prstGeom prst="rect">
            <a:avLst/>
          </a:prstGeom>
          <a:noFill/>
        </p:spPr>
        <p:txBody>
          <a:bodyPr wrap="square">
            <a:spAutoFit/>
          </a:bodyPr>
          <a:lstStyle/>
          <a:p>
            <a:r>
              <a:rPr lang="en-US" dirty="0">
                <a:solidFill>
                  <a:schemeClr val="dk2"/>
                </a:solidFill>
              </a:rPr>
              <a:t>Ranking on Dec-13-2020</a:t>
            </a:r>
          </a:p>
        </p:txBody>
      </p:sp>
      <p:pic>
        <p:nvPicPr>
          <p:cNvPr id="11" name="图片 10">
            <a:extLst>
              <a:ext uri="{FF2B5EF4-FFF2-40B4-BE49-F238E27FC236}">
                <a16:creationId xmlns:a16="http://schemas.microsoft.com/office/drawing/2014/main" id="{B3BB8576-374D-4DC8-BC0F-2B9CF5BE448B}"/>
              </a:ext>
            </a:extLst>
          </p:cNvPr>
          <p:cNvPicPr>
            <a:picLocks noChangeAspect="1"/>
          </p:cNvPicPr>
          <p:nvPr/>
        </p:nvPicPr>
        <p:blipFill>
          <a:blip r:embed="rId4"/>
          <a:stretch>
            <a:fillRect/>
          </a:stretch>
        </p:blipFill>
        <p:spPr>
          <a:xfrm>
            <a:off x="7940620" y="1240591"/>
            <a:ext cx="285790" cy="266737"/>
          </a:xfrm>
          <a:prstGeom prst="rect">
            <a:avLst/>
          </a:prstGeom>
        </p:spPr>
      </p:pic>
    </p:spTree>
    <p:extLst>
      <p:ext uri="{BB962C8B-B14F-4D97-AF65-F5344CB8AC3E}">
        <p14:creationId xmlns:p14="http://schemas.microsoft.com/office/powerpoint/2010/main" val="328814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 Analysis</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28229"/>
            <a:ext cx="8520600" cy="1083519"/>
          </a:xfrm>
        </p:spPr>
        <p:txBody>
          <a:bodyPr/>
          <a:lstStyle/>
          <a:p>
            <a:r>
              <a:rPr lang="en-US" dirty="0"/>
              <a:t>Larger model has better performance and generalization ability.</a:t>
            </a:r>
          </a:p>
          <a:p>
            <a:r>
              <a:rPr lang="en-US" dirty="0"/>
              <a:t>AutoML and Compound Scaling Method (which are used in EfficientNets) can help to improve the model architecture and efficiency.</a:t>
            </a:r>
          </a:p>
          <a:p>
            <a:endParaRPr lang="en-US" dirty="0"/>
          </a:p>
        </p:txBody>
      </p:sp>
      <p:pic>
        <p:nvPicPr>
          <p:cNvPr id="6" name="图片 5">
            <a:extLst>
              <a:ext uri="{FF2B5EF4-FFF2-40B4-BE49-F238E27FC236}">
                <a16:creationId xmlns:a16="http://schemas.microsoft.com/office/drawing/2014/main" id="{BFC041ED-3E24-4C99-A112-E2AB62BD9F3B}"/>
              </a:ext>
            </a:extLst>
          </p:cNvPr>
          <p:cNvPicPr>
            <a:picLocks noChangeAspect="1"/>
          </p:cNvPicPr>
          <p:nvPr/>
        </p:nvPicPr>
        <p:blipFill>
          <a:blip r:embed="rId3"/>
          <a:stretch>
            <a:fillRect/>
          </a:stretch>
        </p:blipFill>
        <p:spPr>
          <a:xfrm>
            <a:off x="139872" y="2571750"/>
            <a:ext cx="4494473" cy="2411153"/>
          </a:xfrm>
          <a:prstGeom prst="rect">
            <a:avLst/>
          </a:prstGeom>
        </p:spPr>
      </p:pic>
      <p:sp>
        <p:nvSpPr>
          <p:cNvPr id="10" name="文本框 9">
            <a:extLst>
              <a:ext uri="{FF2B5EF4-FFF2-40B4-BE49-F238E27FC236}">
                <a16:creationId xmlns:a16="http://schemas.microsoft.com/office/drawing/2014/main" id="{A7E5F184-0CD2-4E46-AA10-E7AF634C7814}"/>
              </a:ext>
            </a:extLst>
          </p:cNvPr>
          <p:cNvSpPr txBox="1"/>
          <p:nvPr/>
        </p:nvSpPr>
        <p:spPr>
          <a:xfrm>
            <a:off x="1297794" y="2306468"/>
            <a:ext cx="2178627" cy="307777"/>
          </a:xfrm>
          <a:prstGeom prst="rect">
            <a:avLst/>
          </a:prstGeom>
          <a:noFill/>
        </p:spPr>
        <p:txBody>
          <a:bodyPr wrap="square">
            <a:spAutoFit/>
          </a:bodyPr>
          <a:lstStyle/>
          <a:p>
            <a:r>
              <a:rPr lang="en-US" dirty="0">
                <a:solidFill>
                  <a:schemeClr val="dk2"/>
                </a:solidFill>
              </a:rPr>
              <a:t>Table 2. Overall Result</a:t>
            </a:r>
          </a:p>
        </p:txBody>
      </p:sp>
      <p:pic>
        <p:nvPicPr>
          <p:cNvPr id="2052" name="Picture 4">
            <a:extLst>
              <a:ext uri="{FF2B5EF4-FFF2-40B4-BE49-F238E27FC236}">
                <a16:creationId xmlns:a16="http://schemas.microsoft.com/office/drawing/2014/main" id="{507C07C7-9B93-4CDF-B193-F94F89289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345" y="2610171"/>
            <a:ext cx="3183081" cy="253332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8B37A33-A92F-4943-B3BE-0A9FC45E8E06}"/>
              </a:ext>
            </a:extLst>
          </p:cNvPr>
          <p:cNvSpPr txBox="1"/>
          <p:nvPr/>
        </p:nvSpPr>
        <p:spPr>
          <a:xfrm>
            <a:off x="5210753" y="2211748"/>
            <a:ext cx="3401290" cy="430887"/>
          </a:xfrm>
          <a:prstGeom prst="rect">
            <a:avLst/>
          </a:prstGeom>
          <a:noFill/>
        </p:spPr>
        <p:txBody>
          <a:bodyPr wrap="square">
            <a:spAutoFit/>
          </a:bodyPr>
          <a:lstStyle/>
          <a:p>
            <a:r>
              <a:rPr lang="en-US" sz="1100" dirty="0">
                <a:solidFill>
                  <a:schemeClr val="dk2"/>
                </a:solidFill>
              </a:rPr>
              <a:t>Figure: #parameters-Accuracy relationship of different models</a:t>
            </a:r>
          </a:p>
        </p:txBody>
      </p:sp>
    </p:spTree>
    <p:extLst>
      <p:ext uri="{BB962C8B-B14F-4D97-AF65-F5344CB8AC3E}">
        <p14:creationId xmlns:p14="http://schemas.microsoft.com/office/powerpoint/2010/main" val="3288340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 Analysis</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52475"/>
            <a:ext cx="8520600" cy="1083519"/>
          </a:xfrm>
        </p:spPr>
        <p:txBody>
          <a:bodyPr/>
          <a:lstStyle/>
          <a:p>
            <a:r>
              <a:rPr lang="en-US" dirty="0"/>
              <a:t>Ensemble models are better than single models, because by aggregating different models, we can alleviate the problem that a single model may fall into the local minimum and overfit the training data.</a:t>
            </a:r>
          </a:p>
          <a:p>
            <a:pPr marL="114300" indent="0">
              <a:buNone/>
            </a:pPr>
            <a:r>
              <a:rPr lang="en-US" dirty="0"/>
              <a:t> </a:t>
            </a:r>
          </a:p>
          <a:p>
            <a:endParaRPr lang="en-US" dirty="0"/>
          </a:p>
        </p:txBody>
      </p:sp>
      <p:pic>
        <p:nvPicPr>
          <p:cNvPr id="6" name="图片 5">
            <a:extLst>
              <a:ext uri="{FF2B5EF4-FFF2-40B4-BE49-F238E27FC236}">
                <a16:creationId xmlns:a16="http://schemas.microsoft.com/office/drawing/2014/main" id="{BFC041ED-3E24-4C99-A112-E2AB62BD9F3B}"/>
              </a:ext>
            </a:extLst>
          </p:cNvPr>
          <p:cNvPicPr>
            <a:picLocks noChangeAspect="1"/>
          </p:cNvPicPr>
          <p:nvPr/>
        </p:nvPicPr>
        <p:blipFill>
          <a:blip r:embed="rId3"/>
          <a:stretch>
            <a:fillRect/>
          </a:stretch>
        </p:blipFill>
        <p:spPr>
          <a:xfrm>
            <a:off x="2152245" y="2732347"/>
            <a:ext cx="4494473" cy="2411153"/>
          </a:xfrm>
          <a:prstGeom prst="rect">
            <a:avLst/>
          </a:prstGeom>
        </p:spPr>
      </p:pic>
      <p:sp>
        <p:nvSpPr>
          <p:cNvPr id="10" name="文本框 9">
            <a:extLst>
              <a:ext uri="{FF2B5EF4-FFF2-40B4-BE49-F238E27FC236}">
                <a16:creationId xmlns:a16="http://schemas.microsoft.com/office/drawing/2014/main" id="{A7E5F184-0CD2-4E46-AA10-E7AF634C7814}"/>
              </a:ext>
            </a:extLst>
          </p:cNvPr>
          <p:cNvSpPr txBox="1"/>
          <p:nvPr/>
        </p:nvSpPr>
        <p:spPr>
          <a:xfrm>
            <a:off x="3310167" y="2494774"/>
            <a:ext cx="2178627" cy="307777"/>
          </a:xfrm>
          <a:prstGeom prst="rect">
            <a:avLst/>
          </a:prstGeom>
          <a:noFill/>
        </p:spPr>
        <p:txBody>
          <a:bodyPr wrap="square">
            <a:spAutoFit/>
          </a:bodyPr>
          <a:lstStyle/>
          <a:p>
            <a:r>
              <a:rPr lang="en-US" dirty="0">
                <a:solidFill>
                  <a:schemeClr val="dk2"/>
                </a:solidFill>
              </a:rPr>
              <a:t>Table 2. Overall Result</a:t>
            </a:r>
          </a:p>
        </p:txBody>
      </p:sp>
    </p:spTree>
    <p:extLst>
      <p:ext uri="{BB962C8B-B14F-4D97-AF65-F5344CB8AC3E}">
        <p14:creationId xmlns:p14="http://schemas.microsoft.com/office/powerpoint/2010/main" val="445844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65947-5F70-40D8-B007-FB6489777693}"/>
              </a:ext>
            </a:extLst>
          </p:cNvPr>
          <p:cNvSpPr>
            <a:spLocks noGrp="1"/>
          </p:cNvSpPr>
          <p:nvPr>
            <p:ph type="title"/>
          </p:nvPr>
        </p:nvSpPr>
        <p:spPr/>
        <p:txBody>
          <a:bodyPr/>
          <a:lstStyle/>
          <a:p>
            <a:r>
              <a:rPr lang="en-US" dirty="0"/>
              <a:t>Final Result Analysis</a:t>
            </a:r>
          </a:p>
        </p:txBody>
      </p:sp>
      <p:sp>
        <p:nvSpPr>
          <p:cNvPr id="3" name="文本占位符 2">
            <a:extLst>
              <a:ext uri="{FF2B5EF4-FFF2-40B4-BE49-F238E27FC236}">
                <a16:creationId xmlns:a16="http://schemas.microsoft.com/office/drawing/2014/main" id="{B3F4BFFE-888F-430C-99B4-A68EB283067D}"/>
              </a:ext>
            </a:extLst>
          </p:cNvPr>
          <p:cNvSpPr>
            <a:spLocks noGrp="1"/>
          </p:cNvSpPr>
          <p:nvPr>
            <p:ph type="body" idx="1"/>
          </p:nvPr>
        </p:nvSpPr>
        <p:spPr>
          <a:xfrm>
            <a:off x="311700" y="1152475"/>
            <a:ext cx="8520600" cy="1083519"/>
          </a:xfrm>
        </p:spPr>
        <p:txBody>
          <a:bodyPr/>
          <a:lstStyle/>
          <a:p>
            <a:r>
              <a:rPr lang="en-US" dirty="0"/>
              <a:t>Hyperparameters and training tricks are also crucial to the model performance.</a:t>
            </a:r>
          </a:p>
          <a:p>
            <a:endParaRPr lang="en-US" dirty="0"/>
          </a:p>
        </p:txBody>
      </p:sp>
      <p:pic>
        <p:nvPicPr>
          <p:cNvPr id="6" name="图片 5">
            <a:extLst>
              <a:ext uri="{FF2B5EF4-FFF2-40B4-BE49-F238E27FC236}">
                <a16:creationId xmlns:a16="http://schemas.microsoft.com/office/drawing/2014/main" id="{BFC041ED-3E24-4C99-A112-E2AB62BD9F3B}"/>
              </a:ext>
            </a:extLst>
          </p:cNvPr>
          <p:cNvPicPr>
            <a:picLocks noChangeAspect="1"/>
          </p:cNvPicPr>
          <p:nvPr/>
        </p:nvPicPr>
        <p:blipFill>
          <a:blip r:embed="rId3"/>
          <a:stretch>
            <a:fillRect/>
          </a:stretch>
        </p:blipFill>
        <p:spPr>
          <a:xfrm>
            <a:off x="2152245" y="2732347"/>
            <a:ext cx="4494473" cy="2411153"/>
          </a:xfrm>
          <a:prstGeom prst="rect">
            <a:avLst/>
          </a:prstGeom>
        </p:spPr>
      </p:pic>
      <p:sp>
        <p:nvSpPr>
          <p:cNvPr id="10" name="文本框 9">
            <a:extLst>
              <a:ext uri="{FF2B5EF4-FFF2-40B4-BE49-F238E27FC236}">
                <a16:creationId xmlns:a16="http://schemas.microsoft.com/office/drawing/2014/main" id="{A7E5F184-0CD2-4E46-AA10-E7AF634C7814}"/>
              </a:ext>
            </a:extLst>
          </p:cNvPr>
          <p:cNvSpPr txBox="1"/>
          <p:nvPr/>
        </p:nvSpPr>
        <p:spPr>
          <a:xfrm>
            <a:off x="3310167" y="2494774"/>
            <a:ext cx="2178627" cy="307777"/>
          </a:xfrm>
          <a:prstGeom prst="rect">
            <a:avLst/>
          </a:prstGeom>
          <a:noFill/>
        </p:spPr>
        <p:txBody>
          <a:bodyPr wrap="square">
            <a:spAutoFit/>
          </a:bodyPr>
          <a:lstStyle/>
          <a:p>
            <a:r>
              <a:rPr lang="en-US" dirty="0">
                <a:solidFill>
                  <a:schemeClr val="dk2"/>
                </a:solidFill>
              </a:rPr>
              <a:t>Table 2. Overall Result</a:t>
            </a:r>
          </a:p>
        </p:txBody>
      </p:sp>
    </p:spTree>
    <p:extLst>
      <p:ext uri="{BB962C8B-B14F-4D97-AF65-F5344CB8AC3E}">
        <p14:creationId xmlns:p14="http://schemas.microsoft.com/office/powerpoint/2010/main" val="1935881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D42FF-52C4-4181-8E0C-5BAC8824FAAD}"/>
              </a:ext>
            </a:extLst>
          </p:cNvPr>
          <p:cNvSpPr>
            <a:spLocks noGrp="1"/>
          </p:cNvSpPr>
          <p:nvPr>
            <p:ph type="title"/>
          </p:nvPr>
        </p:nvSpPr>
        <p:spPr/>
        <p:txBody>
          <a:bodyPr/>
          <a:lstStyle/>
          <a:p>
            <a:r>
              <a:rPr lang="en-US" dirty="0"/>
              <a:t>Conclusion</a:t>
            </a:r>
          </a:p>
        </p:txBody>
      </p:sp>
      <p:sp>
        <p:nvSpPr>
          <p:cNvPr id="3" name="文本占位符 2">
            <a:extLst>
              <a:ext uri="{FF2B5EF4-FFF2-40B4-BE49-F238E27FC236}">
                <a16:creationId xmlns:a16="http://schemas.microsoft.com/office/drawing/2014/main" id="{C48259AF-9D32-48AC-8A5C-C9E76ED37343}"/>
              </a:ext>
            </a:extLst>
          </p:cNvPr>
          <p:cNvSpPr>
            <a:spLocks noGrp="1"/>
          </p:cNvSpPr>
          <p:nvPr>
            <p:ph type="body" idx="1"/>
          </p:nvPr>
        </p:nvSpPr>
        <p:spPr/>
        <p:txBody>
          <a:bodyPr/>
          <a:lstStyle/>
          <a:p>
            <a:r>
              <a:rPr lang="en-US" b="0" i="0" dirty="0">
                <a:effectLst/>
                <a:latin typeface="Arial" panose="020B0604020202020204" pitchFamily="34" charset="0"/>
              </a:rPr>
              <a:t>Exploration Data Analysis is useful when starting a Kaggle project.</a:t>
            </a:r>
          </a:p>
          <a:p>
            <a:r>
              <a:rPr lang="en-US" dirty="0">
                <a:latin typeface="Arial" panose="020B0604020202020204" pitchFamily="34" charset="0"/>
              </a:rPr>
              <a:t>Model refinement and training refinement methods can improve the baseline result.</a:t>
            </a:r>
          </a:p>
          <a:p>
            <a:r>
              <a:rPr lang="en-US" b="0" i="0" dirty="0">
                <a:effectLst/>
                <a:latin typeface="Arial" panose="020B0604020202020204" pitchFamily="34" charset="0"/>
              </a:rPr>
              <a:t>Ensemble models are more powerful than single models.</a:t>
            </a:r>
          </a:p>
          <a:p>
            <a:r>
              <a:rPr lang="en-US" dirty="0">
                <a:latin typeface="Arial" panose="020B0604020202020204" pitchFamily="34" charset="0"/>
              </a:rPr>
              <a:t>Larger models are more powerful than small models.</a:t>
            </a:r>
            <a:endParaRPr lang="en-US" b="0" i="0"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4049264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D42FF-52C4-4181-8E0C-5BAC8824FAAD}"/>
              </a:ext>
            </a:extLst>
          </p:cNvPr>
          <p:cNvSpPr>
            <a:spLocks noGrp="1"/>
          </p:cNvSpPr>
          <p:nvPr>
            <p:ph type="title"/>
          </p:nvPr>
        </p:nvSpPr>
        <p:spPr>
          <a:xfrm>
            <a:off x="2642727" y="2079862"/>
            <a:ext cx="8520600" cy="572700"/>
          </a:xfrm>
        </p:spPr>
        <p:txBody>
          <a:bodyPr/>
          <a:lstStyle/>
          <a:p>
            <a:r>
              <a:rPr lang="en-US" dirty="0"/>
              <a:t>Thank you for listening!</a:t>
            </a:r>
          </a:p>
        </p:txBody>
      </p:sp>
      <p:sp>
        <p:nvSpPr>
          <p:cNvPr id="3" name="文本占位符 2">
            <a:extLst>
              <a:ext uri="{FF2B5EF4-FFF2-40B4-BE49-F238E27FC236}">
                <a16:creationId xmlns:a16="http://schemas.microsoft.com/office/drawing/2014/main" id="{C48259AF-9D32-48AC-8A5C-C9E76ED37343}"/>
              </a:ext>
            </a:extLst>
          </p:cNvPr>
          <p:cNvSpPr>
            <a:spLocks noGrp="1"/>
          </p:cNvSpPr>
          <p:nvPr>
            <p:ph type="body" idx="1"/>
          </p:nvPr>
        </p:nvSpPr>
        <p:spPr/>
        <p:txBody>
          <a:bodyPr/>
          <a:lstStyle/>
          <a:p>
            <a:pPr marL="114300" indent="0">
              <a:buNone/>
            </a:pPr>
            <a:endParaRPr lang="en-US" dirty="0"/>
          </a:p>
        </p:txBody>
      </p:sp>
    </p:spTree>
    <p:extLst>
      <p:ext uri="{BB962C8B-B14F-4D97-AF65-F5344CB8AC3E}">
        <p14:creationId xmlns:p14="http://schemas.microsoft.com/office/powerpoint/2010/main" val="328122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BEAC944-A99A-47B1-A047-65FCD07F9338}"/>
              </a:ext>
            </a:extLst>
          </p:cNvPr>
          <p:cNvSpPr txBox="1"/>
          <p:nvPr/>
        </p:nvSpPr>
        <p:spPr>
          <a:xfrm>
            <a:off x="784860" y="830581"/>
            <a:ext cx="5006340" cy="507831"/>
          </a:xfrm>
          <a:prstGeom prst="rect">
            <a:avLst/>
          </a:prstGeom>
          <a:noFill/>
        </p:spPr>
        <p:txBody>
          <a:bodyPr wrap="square" rtlCol="0">
            <a:spAutoFit/>
          </a:bodyPr>
          <a:lstStyle/>
          <a:p>
            <a:r>
              <a:rPr lang="en-US" altLang="zh-CN" sz="2700" b="1" dirty="0">
                <a:latin typeface="Arial" panose="020B0604020202020204" pitchFamily="34" charset="0"/>
                <a:cs typeface="Arial" panose="020B0604020202020204" pitchFamily="34" charset="0"/>
              </a:rPr>
              <a:t>Background &amp; Introduction</a:t>
            </a:r>
            <a:endParaRPr lang="zh-CN" altLang="en-US" sz="2700"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0F9B3A60-4CB5-48D2-98D2-3EE9B634DB61}"/>
              </a:ext>
            </a:extLst>
          </p:cNvPr>
          <p:cNvSpPr txBox="1"/>
          <p:nvPr/>
        </p:nvSpPr>
        <p:spPr>
          <a:xfrm>
            <a:off x="1706880" y="1545394"/>
            <a:ext cx="6172200" cy="1523494"/>
          </a:xfrm>
          <a:prstGeom prst="rect">
            <a:avLst/>
          </a:prstGeom>
          <a:noFill/>
        </p:spPr>
        <p:txBody>
          <a:bodyPr wrap="square" rtlCol="0">
            <a:spAutoFit/>
          </a:bodyPr>
          <a:lstStyle/>
          <a:p>
            <a:r>
              <a:rPr lang="en-US" altLang="zh-CN" sz="2100" u="sng" dirty="0">
                <a:latin typeface="Times New Roman" panose="02020603050405020304" pitchFamily="18" charset="0"/>
                <a:cs typeface="Times New Roman" panose="02020603050405020304" pitchFamily="18" charset="0"/>
              </a:rPr>
              <a:t>Problems:</a:t>
            </a:r>
          </a:p>
          <a:p>
            <a:endParaRPr lang="en-US" altLang="zh-CN" sz="180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u"/>
            </a:pPr>
            <a:r>
              <a:rPr lang="en-US" altLang="zh-CN" sz="1800" dirty="0">
                <a:latin typeface="Times New Roman" panose="02020603050405020304" pitchFamily="18" charset="0"/>
                <a:cs typeface="Times New Roman" panose="02020603050405020304" pitchFamily="18" charset="0"/>
              </a:rPr>
              <a:t> Several defected ones among a large number of products</a:t>
            </a:r>
          </a:p>
          <a:p>
            <a:pPr marL="214313" indent="-214313">
              <a:buFont typeface="Wingdings" panose="05000000000000000000" pitchFamily="2" charset="2"/>
              <a:buChar char="u"/>
            </a:pPr>
            <a:endParaRPr lang="en-US" altLang="zh-CN" sz="180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u"/>
            </a:pP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laborious &amp; time-intensive</a:t>
            </a:r>
            <a:endParaRPr lang="zh-CN" altLang="en-US" sz="1800" dirty="0">
              <a:latin typeface="Times New Roman" panose="02020603050405020304" pitchFamily="18" charset="0"/>
              <a:cs typeface="Times New Roman" panose="02020603050405020304" pitchFamily="18" charset="0"/>
            </a:endParaRPr>
          </a:p>
        </p:txBody>
      </p:sp>
      <p:sp>
        <p:nvSpPr>
          <p:cNvPr id="3" name="箭头: 下 2">
            <a:extLst>
              <a:ext uri="{FF2B5EF4-FFF2-40B4-BE49-F238E27FC236}">
                <a16:creationId xmlns:a16="http://schemas.microsoft.com/office/drawing/2014/main" id="{17161C59-0D91-44F9-B58F-ACE8F8562531}"/>
              </a:ext>
            </a:extLst>
          </p:cNvPr>
          <p:cNvSpPr/>
          <p:nvPr/>
        </p:nvSpPr>
        <p:spPr>
          <a:xfrm>
            <a:off x="4329000" y="3045805"/>
            <a:ext cx="486000" cy="7560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4" name="文本框 3">
            <a:extLst>
              <a:ext uri="{FF2B5EF4-FFF2-40B4-BE49-F238E27FC236}">
                <a16:creationId xmlns:a16="http://schemas.microsoft.com/office/drawing/2014/main" id="{1AB90B1A-C9E9-49CD-A7E7-30C0704F84FD}"/>
              </a:ext>
            </a:extLst>
          </p:cNvPr>
          <p:cNvSpPr txBox="1"/>
          <p:nvPr/>
        </p:nvSpPr>
        <p:spPr>
          <a:xfrm>
            <a:off x="1851660" y="3786555"/>
            <a:ext cx="5440680" cy="923330"/>
          </a:xfrm>
          <a:prstGeom prst="rect">
            <a:avLst/>
          </a:prstGeom>
          <a:noFill/>
        </p:spPr>
        <p:txBody>
          <a:bodyPr wrap="square" rtlCol="0">
            <a:spAutoFit/>
          </a:bodyPr>
          <a:lstStyle/>
          <a:p>
            <a:pPr marL="214313" indent="-214313">
              <a:buFont typeface="Wingdings" panose="05000000000000000000" pitchFamily="2" charset="2"/>
              <a:buChar char="ü"/>
            </a:pPr>
            <a:r>
              <a:rPr lang="en-US" altLang="zh-CN" sz="1800" dirty="0">
                <a:latin typeface="Times New Roman" panose="02020603050405020304" pitchFamily="18" charset="0"/>
                <a:cs typeface="Times New Roman" panose="02020603050405020304" pitchFamily="18" charset="0"/>
              </a:rPr>
              <a:t> Image Classification with Deep Learning</a:t>
            </a:r>
          </a:p>
          <a:p>
            <a:pPr marL="214313" indent="-214313">
              <a:buFont typeface="Wingdings" panose="05000000000000000000" pitchFamily="2" charset="2"/>
              <a:buChar char="ü"/>
            </a:pPr>
            <a:endParaRPr lang="en-US" altLang="zh-CN" sz="180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ü"/>
            </a:pPr>
            <a:r>
              <a:rPr lang="en-US" altLang="zh-CN" sz="1800" dirty="0">
                <a:latin typeface="Times New Roman" panose="02020603050405020304" pitchFamily="18" charset="0"/>
                <a:cs typeface="Times New Roman" panose="02020603050405020304" pitchFamily="18" charset="0"/>
              </a:rPr>
              <a:t> High precision &amp; Effective</a:t>
            </a:r>
            <a:endParaRPr lang="zh-CN"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76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BEAC944-A99A-47B1-A047-65FCD07F9338}"/>
              </a:ext>
            </a:extLst>
          </p:cNvPr>
          <p:cNvSpPr txBox="1"/>
          <p:nvPr/>
        </p:nvSpPr>
        <p:spPr>
          <a:xfrm>
            <a:off x="784860" y="830581"/>
            <a:ext cx="5006340" cy="507831"/>
          </a:xfrm>
          <a:prstGeom prst="rect">
            <a:avLst/>
          </a:prstGeom>
          <a:noFill/>
        </p:spPr>
        <p:txBody>
          <a:bodyPr wrap="square" rtlCol="0">
            <a:spAutoFit/>
          </a:bodyPr>
          <a:lstStyle/>
          <a:p>
            <a:r>
              <a:rPr lang="en-US" altLang="zh-CN" sz="2700" b="1" dirty="0">
                <a:latin typeface="Arial" panose="020B0604020202020204" pitchFamily="34" charset="0"/>
                <a:cs typeface="Arial" panose="020B0604020202020204" pitchFamily="34" charset="0"/>
              </a:rPr>
              <a:t>Tasks in This Project</a:t>
            </a:r>
            <a:endParaRPr lang="zh-CN" altLang="en-US" sz="2700" b="1"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533FA306-B503-42E8-B22D-69DD0211CD71}"/>
              </a:ext>
            </a:extLst>
          </p:cNvPr>
          <p:cNvSpPr txBox="1"/>
          <p:nvPr/>
        </p:nvSpPr>
        <p:spPr>
          <a:xfrm>
            <a:off x="1234440" y="1386841"/>
            <a:ext cx="7414260" cy="2539157"/>
          </a:xfrm>
          <a:prstGeom prst="rect">
            <a:avLst/>
          </a:prstGeom>
          <a:noFill/>
        </p:spPr>
        <p:txBody>
          <a:bodyPr wrap="square" rtlCol="0">
            <a:spAutoFit/>
          </a:bodyPr>
          <a:lstStyle/>
          <a:p>
            <a:r>
              <a:rPr lang="en-US" altLang="zh-CN" sz="1800" dirty="0">
                <a:latin typeface="Times New Roman" panose="02020603050405020304" pitchFamily="18" charset="0"/>
                <a:cs typeface="Times New Roman" panose="02020603050405020304" pitchFamily="18" charset="0"/>
              </a:rPr>
              <a:t>Dataset of </a:t>
            </a:r>
            <a:r>
              <a:rPr lang="en-US" altLang="zh-CN" sz="1800" i="1" dirty="0">
                <a:latin typeface="Times New Roman" panose="02020603050405020304" pitchFamily="18" charset="0"/>
                <a:cs typeface="Times New Roman" panose="02020603050405020304" pitchFamily="18" charset="0"/>
              </a:rPr>
              <a:t>34459</a:t>
            </a:r>
            <a:r>
              <a:rPr lang="en-US" altLang="zh-CN" sz="1800" dirty="0">
                <a:latin typeface="Times New Roman" panose="02020603050405020304" pitchFamily="18" charset="0"/>
                <a:cs typeface="Times New Roman" panose="02020603050405020304" pitchFamily="18" charset="0"/>
              </a:rPr>
              <a:t> images of semiconductors (labeled as </a:t>
            </a:r>
            <a:r>
              <a:rPr lang="en-US" altLang="zh-CN" sz="1800" i="1" dirty="0">
                <a:latin typeface="Times New Roman" panose="02020603050405020304" pitchFamily="18" charset="0"/>
                <a:cs typeface="Times New Roman" panose="02020603050405020304" pitchFamily="18" charset="0"/>
              </a:rPr>
              <a:t>good</a:t>
            </a:r>
            <a:r>
              <a:rPr lang="en-US" altLang="zh-CN" sz="1800" dirty="0">
                <a:latin typeface="Times New Roman" panose="02020603050405020304" pitchFamily="18" charset="0"/>
                <a:cs typeface="Times New Roman" panose="02020603050405020304" pitchFamily="18" charset="0"/>
              </a:rPr>
              <a:t> or </a:t>
            </a:r>
            <a:r>
              <a:rPr lang="en-US" altLang="zh-CN" sz="1800" i="1" dirty="0">
                <a:latin typeface="Times New Roman" panose="02020603050405020304" pitchFamily="18" charset="0"/>
                <a:cs typeface="Times New Roman" panose="02020603050405020304" pitchFamily="18" charset="0"/>
              </a:rPr>
              <a:t>defected</a:t>
            </a:r>
            <a:r>
              <a:rPr lang="en-US" altLang="zh-CN" sz="1800" dirty="0">
                <a:latin typeface="Times New Roman" panose="02020603050405020304" pitchFamily="18" charset="0"/>
                <a:cs typeface="Times New Roman" panose="02020603050405020304" pitchFamily="18" charset="0"/>
              </a:rPr>
              <a:t>)</a:t>
            </a:r>
          </a:p>
          <a:p>
            <a:endParaRPr lang="en-US" altLang="zh-CN" sz="105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Use this dataset to train an image classifier enabling to generalize well on the unseen data</a:t>
            </a:r>
          </a:p>
          <a:p>
            <a:endParaRPr lang="en-US" altLang="zh-CN" sz="105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l"/>
            </a:pPr>
            <a:r>
              <a:rPr lang="en-US" altLang="zh-CN" sz="1050" dirty="0">
                <a:latin typeface="Times New Roman" panose="02020603050405020304" pitchFamily="18" charset="0"/>
                <a:cs typeface="Times New Roman" panose="02020603050405020304" pitchFamily="18" charset="0"/>
              </a:rPr>
              <a:t>Have a detailed Exploration Data Analysis(EDA), and report the features of the dataset</a:t>
            </a:r>
          </a:p>
          <a:p>
            <a:endParaRPr lang="en-US" altLang="zh-CN" sz="105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l"/>
            </a:pPr>
            <a:r>
              <a:rPr lang="en-US" altLang="zh-CN" sz="1050" dirty="0">
                <a:latin typeface="Times New Roman" panose="02020603050405020304" pitchFamily="18" charset="0"/>
                <a:cs typeface="Times New Roman" panose="02020603050405020304" pitchFamily="18" charset="0"/>
              </a:rPr>
              <a:t>Solve the image classification task by fine-tuning the pre-trained models, and use many model refinement methods to improve the model performance</a:t>
            </a:r>
          </a:p>
          <a:p>
            <a:endParaRPr lang="en-US" altLang="zh-CN" sz="105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l"/>
            </a:pPr>
            <a:r>
              <a:rPr lang="en-US" altLang="zh-CN" sz="1050" dirty="0">
                <a:latin typeface="Times New Roman" panose="02020603050405020304" pitchFamily="18" charset="0"/>
                <a:cs typeface="Times New Roman" panose="02020603050405020304" pitchFamily="18" charset="0"/>
              </a:rPr>
              <a:t>Study the results of ensemble models, and find out that ensemble models can improve the generalization</a:t>
            </a:r>
          </a:p>
          <a:p>
            <a:endParaRPr lang="en-US" altLang="zh-CN" sz="1050" dirty="0">
              <a:latin typeface="Times New Roman" panose="02020603050405020304" pitchFamily="18" charset="0"/>
              <a:cs typeface="Times New Roman" panose="02020603050405020304" pitchFamily="18" charset="0"/>
            </a:endParaRPr>
          </a:p>
          <a:p>
            <a:pPr marL="214313" indent="-214313">
              <a:buFont typeface="Wingdings" panose="05000000000000000000" pitchFamily="2" charset="2"/>
              <a:buChar char="l"/>
            </a:pPr>
            <a:r>
              <a:rPr lang="en-US" altLang="zh-CN" sz="1050" dirty="0">
                <a:latin typeface="Times New Roman" panose="02020603050405020304" pitchFamily="18" charset="0"/>
                <a:cs typeface="Times New Roman" panose="02020603050405020304" pitchFamily="18" charset="0"/>
              </a:rPr>
              <a:t>Conduct a large number of experiments, and empirically find out the best single model and best ensemble model</a:t>
            </a:r>
            <a:endParaRPr lang="zh-CN"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96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Unlabeled Data</a:t>
            </a:r>
            <a:endParaRPr/>
          </a:p>
        </p:txBody>
      </p:sp>
      <p:pic>
        <p:nvPicPr>
          <p:cNvPr id="81" name="Google Shape;81;p16"/>
          <p:cNvPicPr preferRelativeResize="0"/>
          <p:nvPr/>
        </p:nvPicPr>
        <p:blipFill>
          <a:blip r:embed="rId3">
            <a:alphaModFix/>
          </a:blip>
          <a:stretch>
            <a:fillRect/>
          </a:stretch>
        </p:blipFill>
        <p:spPr>
          <a:xfrm>
            <a:off x="370838" y="2336900"/>
            <a:ext cx="3120025" cy="2698400"/>
          </a:xfrm>
          <a:prstGeom prst="rect">
            <a:avLst/>
          </a:prstGeom>
          <a:noFill/>
          <a:ln>
            <a:noFill/>
          </a:ln>
        </p:spPr>
      </p:pic>
      <p:pic>
        <p:nvPicPr>
          <p:cNvPr id="82" name="Google Shape;82;p16"/>
          <p:cNvPicPr preferRelativeResize="0"/>
          <p:nvPr/>
        </p:nvPicPr>
        <p:blipFill>
          <a:blip r:embed="rId4">
            <a:alphaModFix/>
          </a:blip>
          <a:stretch>
            <a:fillRect/>
          </a:stretch>
        </p:blipFill>
        <p:spPr>
          <a:xfrm>
            <a:off x="393525" y="1120375"/>
            <a:ext cx="3074650" cy="1348726"/>
          </a:xfrm>
          <a:prstGeom prst="rect">
            <a:avLst/>
          </a:prstGeom>
          <a:noFill/>
          <a:ln>
            <a:noFill/>
          </a:ln>
        </p:spPr>
      </p:pic>
      <p:pic>
        <p:nvPicPr>
          <p:cNvPr id="83" name="Google Shape;83;p16"/>
          <p:cNvPicPr preferRelativeResize="0"/>
          <p:nvPr/>
        </p:nvPicPr>
        <p:blipFill>
          <a:blip r:embed="rId5">
            <a:alphaModFix/>
          </a:blip>
          <a:stretch>
            <a:fillRect/>
          </a:stretch>
        </p:blipFill>
        <p:spPr>
          <a:xfrm>
            <a:off x="4754971" y="1178250"/>
            <a:ext cx="2780207" cy="2654200"/>
          </a:xfrm>
          <a:prstGeom prst="rect">
            <a:avLst/>
          </a:prstGeom>
          <a:noFill/>
          <a:ln>
            <a:noFill/>
          </a:ln>
        </p:spPr>
      </p:pic>
      <p:sp>
        <p:nvSpPr>
          <p:cNvPr id="84" name="Google Shape;84;p16"/>
          <p:cNvSpPr txBox="1"/>
          <p:nvPr/>
        </p:nvSpPr>
        <p:spPr>
          <a:xfrm>
            <a:off x="4329300" y="4110100"/>
            <a:ext cx="4023900" cy="66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unlabeled defect data doesn’t look like regular semiconductor chips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Dataset Imbalance </a:t>
            </a:r>
            <a:endParaRPr/>
          </a:p>
        </p:txBody>
      </p:sp>
      <p:pic>
        <p:nvPicPr>
          <p:cNvPr id="90" name="Google Shape;90;p17"/>
          <p:cNvPicPr preferRelativeResize="0"/>
          <p:nvPr/>
        </p:nvPicPr>
        <p:blipFill>
          <a:blip r:embed="rId3">
            <a:alphaModFix/>
          </a:blip>
          <a:stretch>
            <a:fillRect/>
          </a:stretch>
        </p:blipFill>
        <p:spPr>
          <a:xfrm>
            <a:off x="81925" y="1808450"/>
            <a:ext cx="5295825" cy="3182651"/>
          </a:xfrm>
          <a:prstGeom prst="rect">
            <a:avLst/>
          </a:prstGeom>
          <a:noFill/>
          <a:ln>
            <a:noFill/>
          </a:ln>
        </p:spPr>
      </p:pic>
      <p:sp>
        <p:nvSpPr>
          <p:cNvPr id="91" name="Google Shape;91;p17"/>
          <p:cNvSpPr txBox="1"/>
          <p:nvPr/>
        </p:nvSpPr>
        <p:spPr>
          <a:xfrm>
            <a:off x="5721275" y="2113250"/>
            <a:ext cx="2074500" cy="14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Good V.S. Defect is roughly 4:1</a:t>
            </a:r>
            <a:endParaRPr/>
          </a:p>
        </p:txBody>
      </p:sp>
      <p:pic>
        <p:nvPicPr>
          <p:cNvPr id="92" name="Google Shape;92;p17"/>
          <p:cNvPicPr preferRelativeResize="0"/>
          <p:nvPr/>
        </p:nvPicPr>
        <p:blipFill rotWithShape="1">
          <a:blip r:embed="rId4">
            <a:alphaModFix/>
          </a:blip>
          <a:srcRect l="2551" t="10904" r="23483" b="8018"/>
          <a:stretch/>
        </p:blipFill>
        <p:spPr>
          <a:xfrm>
            <a:off x="5597450" y="2935700"/>
            <a:ext cx="2513026" cy="1370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Duplicates</a:t>
            </a:r>
            <a:endParaRPr/>
          </a:p>
        </p:txBody>
      </p:sp>
      <p:pic>
        <p:nvPicPr>
          <p:cNvPr id="98" name="Google Shape;98;p18"/>
          <p:cNvPicPr preferRelativeResize="0"/>
          <p:nvPr/>
        </p:nvPicPr>
        <p:blipFill>
          <a:blip r:embed="rId3">
            <a:alphaModFix/>
          </a:blip>
          <a:stretch>
            <a:fillRect/>
          </a:stretch>
        </p:blipFill>
        <p:spPr>
          <a:xfrm>
            <a:off x="222850" y="1486200"/>
            <a:ext cx="4349150" cy="3074300"/>
          </a:xfrm>
          <a:prstGeom prst="rect">
            <a:avLst/>
          </a:prstGeom>
          <a:noFill/>
          <a:ln>
            <a:noFill/>
          </a:ln>
        </p:spPr>
      </p:pic>
      <p:pic>
        <p:nvPicPr>
          <p:cNvPr id="99" name="Google Shape;99;p18"/>
          <p:cNvPicPr preferRelativeResize="0"/>
          <p:nvPr/>
        </p:nvPicPr>
        <p:blipFill>
          <a:blip r:embed="rId4">
            <a:alphaModFix/>
          </a:blip>
          <a:stretch>
            <a:fillRect/>
          </a:stretch>
        </p:blipFill>
        <p:spPr>
          <a:xfrm>
            <a:off x="4913750" y="1481075"/>
            <a:ext cx="3918549" cy="2833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 Duplicates in test set</a:t>
            </a:r>
            <a:endParaRPr/>
          </a:p>
        </p:txBody>
      </p:sp>
      <p:pic>
        <p:nvPicPr>
          <p:cNvPr id="105" name="Google Shape;105;p19"/>
          <p:cNvPicPr preferRelativeResize="0"/>
          <p:nvPr/>
        </p:nvPicPr>
        <p:blipFill>
          <a:blip r:embed="rId3">
            <a:alphaModFix/>
          </a:blip>
          <a:stretch>
            <a:fillRect/>
          </a:stretch>
        </p:blipFill>
        <p:spPr>
          <a:xfrm>
            <a:off x="152400" y="1960825"/>
            <a:ext cx="8839198" cy="24156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Baseline Model</a:t>
            </a:r>
            <a:endParaRPr/>
          </a:p>
        </p:txBody>
      </p:sp>
      <p:pic>
        <p:nvPicPr>
          <p:cNvPr id="111" name="Google Shape;111;p20"/>
          <p:cNvPicPr preferRelativeResize="0"/>
          <p:nvPr/>
        </p:nvPicPr>
        <p:blipFill rotWithShape="1">
          <a:blip r:embed="rId3">
            <a:alphaModFix/>
          </a:blip>
          <a:srcRect b="27766"/>
          <a:stretch/>
        </p:blipFill>
        <p:spPr>
          <a:xfrm>
            <a:off x="413125" y="2231075"/>
            <a:ext cx="6408125" cy="25318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839</Words>
  <Application>Microsoft Office PowerPoint</Application>
  <PresentationFormat>全屏显示(16:9)</PresentationFormat>
  <Paragraphs>118</Paragraphs>
  <Slides>26</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微软雅黑</vt:lpstr>
      <vt:lpstr>Arial</vt:lpstr>
      <vt:lpstr>Times New Roman</vt:lpstr>
      <vt:lpstr>Wingdings</vt:lpstr>
      <vt:lpstr>Simple Light</vt:lpstr>
      <vt:lpstr>MATH6380P Project 2</vt:lpstr>
      <vt:lpstr>PowerPoint 演示文稿</vt:lpstr>
      <vt:lpstr>PowerPoint 演示文稿</vt:lpstr>
      <vt:lpstr>PowerPoint 演示文稿</vt:lpstr>
      <vt:lpstr>EDA: Unlabeled Data</vt:lpstr>
      <vt:lpstr>EDA: Dataset Imbalance </vt:lpstr>
      <vt:lpstr>EDA: Duplicates</vt:lpstr>
      <vt:lpstr>EDA: Duplicates in test set</vt:lpstr>
      <vt:lpstr>Baseline Model</vt:lpstr>
      <vt:lpstr>Stacked Pooling</vt:lpstr>
      <vt:lpstr>Model Refinement</vt:lpstr>
      <vt:lpstr>Training Refinement</vt:lpstr>
      <vt:lpstr>Model Refinement </vt:lpstr>
      <vt:lpstr>PowerPoint 演示文稿</vt:lpstr>
      <vt:lpstr>PowerPoint 演示文稿</vt:lpstr>
      <vt:lpstr>PowerPoint 演示文稿</vt:lpstr>
      <vt:lpstr>PowerPoint 演示文稿</vt:lpstr>
      <vt:lpstr>Final Result</vt:lpstr>
      <vt:lpstr>Final Result</vt:lpstr>
      <vt:lpstr>Final Result</vt:lpstr>
      <vt:lpstr>Final Result</vt:lpstr>
      <vt:lpstr>Final Result Analysis</vt:lpstr>
      <vt:lpstr>Final Result Analysis</vt:lpstr>
      <vt:lpstr>Final Result Analysis</vt:lpstr>
      <vt:lpstr>Conclusion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Yue Guo</dc:creator>
  <cp:lastModifiedBy>郭 悦</cp:lastModifiedBy>
  <cp:revision>10</cp:revision>
  <dcterms:modified xsi:type="dcterms:W3CDTF">2020-12-13T07:42:36Z</dcterms:modified>
</cp:coreProperties>
</file>